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Roboto"/>
      <p:regular r:id="rId39"/>
      <p:bold r:id="rId40"/>
      <p:italic r:id="rId41"/>
      <p:boldItalic r:id="rId42"/>
    </p:embeddedFont>
    <p:embeddedFont>
      <p:font typeface="Roboto Mon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07BB4D7-ADE9-4583-986F-485397F3E650}">
  <a:tblStyle styleId="{A07BB4D7-ADE9-4583-986F-485397F3E65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20" Type="http://schemas.openxmlformats.org/officeDocument/2006/relationships/slide" Target="slides/slide14.xml"/><Relationship Id="rId42" Type="http://schemas.openxmlformats.org/officeDocument/2006/relationships/font" Target="fonts/Roboto-boldItalic.fntdata"/><Relationship Id="rId41" Type="http://schemas.openxmlformats.org/officeDocument/2006/relationships/font" Target="fonts/Roboto-italic.fntdata"/><Relationship Id="rId22" Type="http://schemas.openxmlformats.org/officeDocument/2006/relationships/slide" Target="slides/slide16.xml"/><Relationship Id="rId44" Type="http://schemas.openxmlformats.org/officeDocument/2006/relationships/font" Target="fonts/RobotoMono-bold.fntdata"/><Relationship Id="rId21" Type="http://schemas.openxmlformats.org/officeDocument/2006/relationships/slide" Target="slides/slide15.xml"/><Relationship Id="rId43" Type="http://schemas.openxmlformats.org/officeDocument/2006/relationships/font" Target="fonts/RobotoMono-regular.fntdata"/><Relationship Id="rId24" Type="http://schemas.openxmlformats.org/officeDocument/2006/relationships/slide" Target="slides/slide18.xml"/><Relationship Id="rId46" Type="http://schemas.openxmlformats.org/officeDocument/2006/relationships/font" Target="fonts/RobotoMono-boldItalic.fntdata"/><Relationship Id="rId23" Type="http://schemas.openxmlformats.org/officeDocument/2006/relationships/slide" Target="slides/slide17.xml"/><Relationship Id="rId45" Type="http://schemas.openxmlformats.org/officeDocument/2006/relationships/font" Target="fonts/RobotoMon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Roboto-regular.fntdata"/><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7ebabb411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7ebabb411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5f23dbe015_18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5f23dbe015_18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55bf9f676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55bf9f676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5b36fc71c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5b36fc71c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7ebabb41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7ebabb41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7ebabb411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7ebabb411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8f4da20c63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8f4da20c63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8f4da20c63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8f4da20c63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8f4da20c63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8f4da20c63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8f4da20c63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8f4da20c63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55bf9f676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55bf9f676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95e8a5ed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95e8a5ed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7ebabb411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7ebabb411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90a4cf4adf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90a4cf4adf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887fabcd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887fabcd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93ec2d259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93ec2d25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93ec2d259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93ec2d259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93ec2d259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93ec2d259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95e8a5edf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95e8a5edf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813afcd86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813afcd86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90a4cf4adf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90a4cf4adf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57694b3a9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57694b3a9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57694b3a9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57694b3a9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5787bd75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5787bd75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55bf9f676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55bf9f676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5f23dbd41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5f23dbd41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55bf9f676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55bf9f676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55bf9f676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55bf9f676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5787bd75a1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5787bd75a1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5787bd75a1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5787bd75a1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55bf9f676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55bf9f676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nandini017btcsai20@igdtuw.ac.in" TargetMode="External"/><Relationship Id="rId4" Type="http://schemas.openxmlformats.org/officeDocument/2006/relationships/hyperlink" Target="mailto:simran033btcsai20@igdtuw.ac.in" TargetMode="External"/><Relationship Id="rId5" Type="http://schemas.openxmlformats.org/officeDocument/2006/relationships/hyperlink" Target="mailto:simran065btcsai20@igdtuw.ac.in" TargetMode="External"/><Relationship Id="rId6" Type="http://schemas.openxmlformats.org/officeDocument/2006/relationships/hyperlink" Target="mailto:simran065btcsai20@igdtuw.ac.in" TargetMode="External"/><Relationship Id="rId7"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colab.research.google.com/drive/1EKR20qqxKVQDwvDX6CXbuVshLKsc3Kjk?usp=sharing" TargetMode="External"/><Relationship Id="rId4" Type="http://schemas.openxmlformats.org/officeDocument/2006/relationships/image" Target="../media/image11.png"/><Relationship Id="rId5" Type="http://schemas.openxmlformats.org/officeDocument/2006/relationships/image" Target="../media/image20.png"/><Relationship Id="rId6"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27.png"/><Relationship Id="rId5"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28.png"/><Relationship Id="rId5"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18.png"/><Relationship Id="rId5"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www.tensorflow.org/api_docs/python/tf/keras/layers/Conv2D" TargetMode="External"/><Relationship Id="rId4" Type="http://schemas.openxmlformats.org/officeDocument/2006/relationships/hyperlink" Target="https://www.tensorflow.org/api_docs/python/tf/keras/layers/Conv2D" TargetMode="External"/><Relationship Id="rId5" Type="http://schemas.openxmlformats.org/officeDocument/2006/relationships/hyperlink" Target="https://www.tensorflow.org/api_docs/python/tf/keras/layers/MaxPool2D" TargetMode="External"/><Relationship Id="rId6" Type="http://schemas.openxmlformats.org/officeDocument/2006/relationships/hyperlink" Target="https://www.tensorflow.org/api_docs/python/tf/keras/layers/MaxPool2D"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1.png"/><Relationship Id="rId4" Type="http://schemas.openxmlformats.org/officeDocument/2006/relationships/image" Target="../media/image31.png"/><Relationship Id="rId5"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32.png"/><Relationship Id="rId4" Type="http://schemas.openxmlformats.org/officeDocument/2006/relationships/image" Target="../media/image36.png"/><Relationship Id="rId5" Type="http://schemas.openxmlformats.org/officeDocument/2006/relationships/image" Target="../media/image30.png"/><Relationship Id="rId6"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www.overleaf.com/read/jhjmjnwgmzcn"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7.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iopscience.iop.org/article/10.1088/1757-899X/1110/1/012002/pdf" TargetMode="Externa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drive.google.com/drive/folders/1JsR99y8kGr5aPeBB4LJvvo1m6oqQdeEU?usp=sharing" TargetMode="External"/><Relationship Id="rId4" Type="http://schemas.openxmlformats.org/officeDocument/2006/relationships/hyperlink" Target="https://docs.google.com/forms/d/e/1FAIpQLSdXAv4qZusE4O9aVvWJgCOJZtLxIur4PhxgV8GSufPioLI0ng/viewform" TargetMode="External"/><Relationship Id="rId5" Type="http://schemas.openxmlformats.org/officeDocument/2006/relationships/hyperlink" Target="https://drive.google.com/file/d/1cQHhT7Qg4RsrVUJq9CoBBfCGNedD2zhs/view?usp=sharin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744575"/>
            <a:ext cx="8520600" cy="1568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Yoga Pose Detection</a:t>
            </a:r>
            <a:endParaRPr/>
          </a:p>
        </p:txBody>
      </p:sp>
      <p:sp>
        <p:nvSpPr>
          <p:cNvPr id="55" name="Google Shape;55;p13"/>
          <p:cNvSpPr txBox="1"/>
          <p:nvPr>
            <p:ph idx="1" type="subTitle"/>
          </p:nvPr>
        </p:nvSpPr>
        <p:spPr>
          <a:xfrm>
            <a:off x="311700" y="2630300"/>
            <a:ext cx="8520600" cy="16434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0"/>
              </a:spcAft>
              <a:buNone/>
            </a:pPr>
            <a:r>
              <a:rPr lang="en"/>
              <a:t>Nandini Verma, 01701172020, </a:t>
            </a:r>
            <a:r>
              <a:rPr lang="en" u="sng">
                <a:solidFill>
                  <a:schemeClr val="hlink"/>
                </a:solidFill>
                <a:hlinkClick r:id="rId3"/>
              </a:rPr>
              <a:t>nandini017btcsai20@igdtuw.ac.in</a:t>
            </a:r>
            <a:endParaRPr/>
          </a:p>
          <a:p>
            <a:pPr indent="0" lvl="0" marL="0" rtl="0" algn="l">
              <a:spcBef>
                <a:spcPts val="0"/>
              </a:spcBef>
              <a:spcAft>
                <a:spcPts val="0"/>
              </a:spcAft>
              <a:buNone/>
            </a:pPr>
            <a:r>
              <a:rPr lang="en"/>
              <a:t>Simran Singh, 03301172020, </a:t>
            </a:r>
            <a:r>
              <a:rPr lang="en" u="sng">
                <a:solidFill>
                  <a:schemeClr val="hlink"/>
                </a:solidFill>
                <a:hlinkClick r:id="rId4"/>
              </a:rPr>
              <a:t>simran033btcsai20@igdtuw.ac.in</a:t>
            </a:r>
            <a:endParaRPr/>
          </a:p>
          <a:p>
            <a:pPr indent="0" lvl="0" marL="0" rtl="0" algn="l">
              <a:spcBef>
                <a:spcPts val="0"/>
              </a:spcBef>
              <a:spcAft>
                <a:spcPts val="0"/>
              </a:spcAft>
              <a:buNone/>
            </a:pPr>
            <a:r>
              <a:rPr lang="en"/>
              <a:t>Sakshi Singh, 07401172020, </a:t>
            </a:r>
            <a:r>
              <a:rPr lang="en" u="sng">
                <a:solidFill>
                  <a:schemeClr val="hlink"/>
                </a:solidFill>
                <a:hlinkClick r:id="rId5"/>
              </a:rPr>
              <a:t>sakshi074btcsai20@igdtuw.ac.in</a:t>
            </a:r>
            <a:endParaRPr/>
          </a:p>
          <a:p>
            <a:pPr indent="0" lvl="0" marL="0" rtl="0" algn="l">
              <a:spcBef>
                <a:spcPts val="0"/>
              </a:spcBef>
              <a:spcAft>
                <a:spcPts val="0"/>
              </a:spcAft>
              <a:buNone/>
            </a:pPr>
            <a:r>
              <a:rPr lang="en"/>
              <a:t>Simran, 06501172020, </a:t>
            </a:r>
            <a:r>
              <a:rPr lang="en" u="sng">
                <a:solidFill>
                  <a:schemeClr val="hlink"/>
                </a:solidFill>
                <a:hlinkClick r:id="rId6"/>
              </a:rPr>
              <a:t>simran065btcsai20@igdtuw.ac.in</a:t>
            </a:r>
            <a:endParaRPr/>
          </a:p>
        </p:txBody>
      </p:sp>
      <p:pic>
        <p:nvPicPr>
          <p:cNvPr id="56" name="Google Shape;56;p13"/>
          <p:cNvPicPr preferRelativeResize="0"/>
          <p:nvPr/>
        </p:nvPicPr>
        <p:blipFill>
          <a:blip r:embed="rId7">
            <a:alphaModFix/>
          </a:blip>
          <a:stretch>
            <a:fillRect/>
          </a:stretch>
        </p:blipFill>
        <p:spPr>
          <a:xfrm>
            <a:off x="7497925" y="3699625"/>
            <a:ext cx="1440775" cy="13399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2"/>
          <p:cNvSpPr txBox="1"/>
          <p:nvPr>
            <p:ph type="title"/>
          </p:nvPr>
        </p:nvSpPr>
        <p:spPr>
          <a:xfrm>
            <a:off x="0" y="0"/>
            <a:ext cx="9144000" cy="5143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3800">
                <a:solidFill>
                  <a:srgbClr val="111111"/>
                </a:solidFill>
              </a:rPr>
              <a:t>Milestone 1</a:t>
            </a:r>
            <a:endParaRPr b="1" sz="3800">
              <a:solidFill>
                <a:srgbClr val="11111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3"/>
          <p:cNvSpPr txBox="1"/>
          <p:nvPr>
            <p:ph idx="1" type="body"/>
          </p:nvPr>
        </p:nvSpPr>
        <p:spPr>
          <a:xfrm>
            <a:off x="253375" y="174950"/>
            <a:ext cx="8520600" cy="4910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was </a:t>
            </a:r>
            <a:r>
              <a:rPr lang="en"/>
              <a:t>extracted</a:t>
            </a:r>
            <a:r>
              <a:rPr lang="en"/>
              <a:t> using RUST API</a:t>
            </a:r>
            <a:endParaRPr/>
          </a:p>
          <a:p>
            <a:pPr indent="0" lvl="0" marL="0" rtl="0" algn="l">
              <a:spcBef>
                <a:spcPts val="1200"/>
              </a:spcBef>
              <a:spcAft>
                <a:spcPts val="0"/>
              </a:spcAft>
              <a:buNone/>
            </a:pPr>
            <a:r>
              <a:rPr lang="en"/>
              <a:t>Command- cargo run</a:t>
            </a:r>
            <a:endParaRPr/>
          </a:p>
          <a:p>
            <a:pPr indent="0" lvl="0" marL="0" rtl="0" algn="l">
              <a:spcBef>
                <a:spcPts val="1200"/>
              </a:spcBef>
              <a:spcAft>
                <a:spcPts val="1200"/>
              </a:spcAft>
              <a:buNone/>
            </a:pPr>
            <a:r>
              <a:t/>
            </a:r>
            <a:endParaRPr/>
          </a:p>
        </p:txBody>
      </p:sp>
      <p:pic>
        <p:nvPicPr>
          <p:cNvPr id="117" name="Google Shape;117;p23"/>
          <p:cNvPicPr preferRelativeResize="0"/>
          <p:nvPr/>
        </p:nvPicPr>
        <p:blipFill>
          <a:blip r:embed="rId3">
            <a:alphaModFix/>
          </a:blip>
          <a:stretch>
            <a:fillRect/>
          </a:stretch>
        </p:blipFill>
        <p:spPr>
          <a:xfrm>
            <a:off x="489900" y="1308600"/>
            <a:ext cx="7616075" cy="3250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4"/>
          <p:cNvSpPr txBox="1"/>
          <p:nvPr>
            <p:ph type="title"/>
          </p:nvPr>
        </p:nvSpPr>
        <p:spPr>
          <a:xfrm>
            <a:off x="311700" y="445025"/>
            <a:ext cx="8520600" cy="782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Georgia"/>
                <a:ea typeface="Georgia"/>
                <a:cs typeface="Georgia"/>
                <a:sym typeface="Georgia"/>
              </a:rPr>
              <a:t>Data Exploration / Visualization</a:t>
            </a:r>
            <a:endParaRPr>
              <a:latin typeface="Georgia"/>
              <a:ea typeface="Georgia"/>
              <a:cs typeface="Georgia"/>
              <a:sym typeface="Georgia"/>
            </a:endParaRPr>
          </a:p>
        </p:txBody>
      </p:sp>
      <p:sp>
        <p:nvSpPr>
          <p:cNvPr id="123" name="Google Shape;123;p24"/>
          <p:cNvSpPr txBox="1"/>
          <p:nvPr>
            <p:ph idx="1" type="body"/>
          </p:nvPr>
        </p:nvSpPr>
        <p:spPr>
          <a:xfrm>
            <a:off x="236400" y="960650"/>
            <a:ext cx="8190600" cy="2999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solidFill>
                  <a:schemeClr val="dk1"/>
                </a:solidFill>
                <a:latin typeface="Georgia"/>
                <a:ea typeface="Georgia"/>
                <a:cs typeface="Georgia"/>
                <a:sym typeface="Georgia"/>
              </a:rPr>
              <a:t>Data Visualization link : </a:t>
            </a:r>
            <a:r>
              <a:rPr lang="en" sz="1400" u="sng">
                <a:solidFill>
                  <a:srgbClr val="1155CC"/>
                </a:solidFill>
                <a:latin typeface="Georgia"/>
                <a:ea typeface="Georgia"/>
                <a:cs typeface="Georgia"/>
                <a:sym typeface="Georgia"/>
                <a:hlinkClick r:id="rId3">
                  <a:extLst>
                    <a:ext uri="{A12FA001-AC4F-418D-AE19-62706E023703}">
                      <ahyp:hlinkClr val="tx"/>
                    </a:ext>
                  </a:extLst>
                </a:hlinkClick>
              </a:rPr>
              <a:t>https://colab.research.google.com/drive/1EKR20qqxKVQDwvDX6CXbuVshLKsc3Kjk?usp=sharing</a:t>
            </a:r>
            <a:endParaRPr sz="1400">
              <a:solidFill>
                <a:srgbClr val="1155CC"/>
              </a:solidFill>
              <a:latin typeface="Georgia"/>
              <a:ea typeface="Georgia"/>
              <a:cs typeface="Georgia"/>
              <a:sym typeface="Georgia"/>
            </a:endParaRPr>
          </a:p>
        </p:txBody>
      </p:sp>
      <p:pic>
        <p:nvPicPr>
          <p:cNvPr id="124" name="Google Shape;124;p24"/>
          <p:cNvPicPr preferRelativeResize="0"/>
          <p:nvPr/>
        </p:nvPicPr>
        <p:blipFill rotWithShape="1">
          <a:blip r:embed="rId4">
            <a:alphaModFix/>
          </a:blip>
          <a:srcRect b="36266" l="114097" r="-52687" t="1844"/>
          <a:stretch/>
        </p:blipFill>
        <p:spPr>
          <a:xfrm>
            <a:off x="3755375" y="1725850"/>
            <a:ext cx="1152651" cy="2599649"/>
          </a:xfrm>
          <a:prstGeom prst="rect">
            <a:avLst/>
          </a:prstGeom>
          <a:noFill/>
          <a:ln>
            <a:noFill/>
          </a:ln>
        </p:spPr>
      </p:pic>
      <p:pic>
        <p:nvPicPr>
          <p:cNvPr id="125" name="Google Shape;125;p24"/>
          <p:cNvPicPr preferRelativeResize="0"/>
          <p:nvPr/>
        </p:nvPicPr>
        <p:blipFill rotWithShape="1">
          <a:blip r:embed="rId5">
            <a:alphaModFix/>
          </a:blip>
          <a:srcRect b="7185" l="28668" r="32875" t="24311"/>
          <a:stretch/>
        </p:blipFill>
        <p:spPr>
          <a:xfrm>
            <a:off x="311700" y="1792612"/>
            <a:ext cx="3951899" cy="2466125"/>
          </a:xfrm>
          <a:prstGeom prst="rect">
            <a:avLst/>
          </a:prstGeom>
          <a:noFill/>
          <a:ln>
            <a:noFill/>
          </a:ln>
        </p:spPr>
      </p:pic>
      <p:pic>
        <p:nvPicPr>
          <p:cNvPr id="126" name="Google Shape;126;p24"/>
          <p:cNvPicPr preferRelativeResize="0"/>
          <p:nvPr/>
        </p:nvPicPr>
        <p:blipFill rotWithShape="1">
          <a:blip r:embed="rId6">
            <a:alphaModFix/>
          </a:blip>
          <a:srcRect b="25483" l="29349" r="49194" t="33835"/>
          <a:stretch/>
        </p:blipFill>
        <p:spPr>
          <a:xfrm>
            <a:off x="4496725" y="1792613"/>
            <a:ext cx="3930276" cy="2466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5"/>
          <p:cNvSpPr txBox="1"/>
          <p:nvPr>
            <p:ph idx="1" type="body"/>
          </p:nvPr>
        </p:nvSpPr>
        <p:spPr>
          <a:xfrm>
            <a:off x="508150" y="1017775"/>
            <a:ext cx="3755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2" name="Google Shape;132;p25"/>
          <p:cNvPicPr preferRelativeResize="0"/>
          <p:nvPr/>
        </p:nvPicPr>
        <p:blipFill rotWithShape="1">
          <a:blip r:embed="rId3">
            <a:alphaModFix/>
          </a:blip>
          <a:srcRect b="12101" l="29374" r="33216" t="21444"/>
          <a:stretch/>
        </p:blipFill>
        <p:spPr>
          <a:xfrm>
            <a:off x="5031975" y="1017725"/>
            <a:ext cx="3420751" cy="3416400"/>
          </a:xfrm>
          <a:prstGeom prst="rect">
            <a:avLst/>
          </a:prstGeom>
          <a:noFill/>
          <a:ln>
            <a:noFill/>
          </a:ln>
        </p:spPr>
      </p:pic>
      <p:pic>
        <p:nvPicPr>
          <p:cNvPr id="133" name="Google Shape;133;p25"/>
          <p:cNvPicPr preferRelativeResize="0"/>
          <p:nvPr/>
        </p:nvPicPr>
        <p:blipFill rotWithShape="1">
          <a:blip r:embed="rId4">
            <a:alphaModFix/>
          </a:blip>
          <a:srcRect b="17342" l="29623" r="40278" t="46797"/>
          <a:stretch/>
        </p:blipFill>
        <p:spPr>
          <a:xfrm>
            <a:off x="309850" y="928800"/>
            <a:ext cx="4325500" cy="3594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6"/>
          <p:cNvSpPr txBox="1"/>
          <p:nvPr>
            <p:ph type="title"/>
          </p:nvPr>
        </p:nvSpPr>
        <p:spPr>
          <a:xfrm>
            <a:off x="0" y="0"/>
            <a:ext cx="9144000" cy="5143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3800"/>
              <a:t>Milestone 2 </a:t>
            </a:r>
            <a:endParaRPr b="1" sz="3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7"/>
          <p:cNvSpPr txBox="1"/>
          <p:nvPr>
            <p:ph type="title"/>
          </p:nvPr>
        </p:nvSpPr>
        <p:spPr>
          <a:xfrm>
            <a:off x="562000" y="1338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Machine Learning Implementations</a:t>
            </a:r>
            <a:endParaRPr/>
          </a:p>
        </p:txBody>
      </p:sp>
      <p:sp>
        <p:nvSpPr>
          <p:cNvPr id="144" name="Google Shape;144;p27"/>
          <p:cNvSpPr txBox="1"/>
          <p:nvPr>
            <p:ph idx="1" type="body"/>
          </p:nvPr>
        </p:nvSpPr>
        <p:spPr>
          <a:xfrm>
            <a:off x="386075" y="7065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sz="1400">
                <a:solidFill>
                  <a:srgbClr val="000000"/>
                </a:solidFill>
              </a:rPr>
              <a:t>K Nearest Neighbour</a:t>
            </a:r>
            <a:r>
              <a:rPr lang="en" sz="1400">
                <a:solidFill>
                  <a:srgbClr val="000000"/>
                </a:solidFill>
              </a:rPr>
              <a:t> : </a:t>
            </a:r>
            <a:r>
              <a:rPr lang="en" sz="1300">
                <a:solidFill>
                  <a:srgbClr val="161616"/>
                </a:solidFill>
                <a:highlight>
                  <a:srgbClr val="FFFFFF"/>
                </a:highlight>
              </a:rPr>
              <a:t>The k-nearest neighbors algorithm, also known as KNN or k-NN, is a non-parametric, supervised learning classifier, which uses proximity to make classifications or predictions about the grouping of an individual data point.</a:t>
            </a:r>
            <a:endParaRPr sz="1300">
              <a:solidFill>
                <a:srgbClr val="161616"/>
              </a:solidFill>
              <a:highlight>
                <a:srgbClr val="FFFFFF"/>
              </a:highlight>
            </a:endParaRPr>
          </a:p>
          <a:p>
            <a:pPr indent="0" lvl="0" marL="914400" rtl="0" algn="l">
              <a:spcBef>
                <a:spcPts val="1200"/>
              </a:spcBef>
              <a:spcAft>
                <a:spcPts val="1200"/>
              </a:spcAft>
              <a:buNone/>
            </a:pPr>
            <a:r>
              <a:t/>
            </a:r>
            <a:endParaRPr sz="1200">
              <a:solidFill>
                <a:srgbClr val="161616"/>
              </a:solidFill>
              <a:highlight>
                <a:srgbClr val="FFFFFF"/>
              </a:highlight>
            </a:endParaRPr>
          </a:p>
        </p:txBody>
      </p:sp>
      <p:sp>
        <p:nvSpPr>
          <p:cNvPr id="145" name="Google Shape;145;p27"/>
          <p:cNvSpPr txBox="1"/>
          <p:nvPr/>
        </p:nvSpPr>
        <p:spPr>
          <a:xfrm>
            <a:off x="631963" y="4394025"/>
            <a:ext cx="339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6" name="Google Shape;146;p27"/>
          <p:cNvSpPr txBox="1"/>
          <p:nvPr/>
        </p:nvSpPr>
        <p:spPr>
          <a:xfrm>
            <a:off x="4646375" y="4394025"/>
            <a:ext cx="367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47" name="Google Shape;147;p27"/>
          <p:cNvPicPr preferRelativeResize="0"/>
          <p:nvPr/>
        </p:nvPicPr>
        <p:blipFill rotWithShape="1">
          <a:blip r:embed="rId3">
            <a:alphaModFix/>
          </a:blip>
          <a:srcRect b="-2402" l="1820" r="1830" t="7082"/>
          <a:stretch/>
        </p:blipFill>
        <p:spPr>
          <a:xfrm>
            <a:off x="4374838" y="1970650"/>
            <a:ext cx="4340825" cy="1516275"/>
          </a:xfrm>
          <a:prstGeom prst="rect">
            <a:avLst/>
          </a:prstGeom>
          <a:noFill/>
          <a:ln>
            <a:noFill/>
          </a:ln>
        </p:spPr>
      </p:pic>
      <p:pic>
        <p:nvPicPr>
          <p:cNvPr id="148" name="Google Shape;148;p27"/>
          <p:cNvPicPr preferRelativeResize="0"/>
          <p:nvPr/>
        </p:nvPicPr>
        <p:blipFill>
          <a:blip r:embed="rId4">
            <a:alphaModFix/>
          </a:blip>
          <a:stretch>
            <a:fillRect/>
          </a:stretch>
        </p:blipFill>
        <p:spPr>
          <a:xfrm>
            <a:off x="442975" y="2413275"/>
            <a:ext cx="3771900" cy="2495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8"/>
          <p:cNvSpPr txBox="1"/>
          <p:nvPr/>
        </p:nvSpPr>
        <p:spPr>
          <a:xfrm>
            <a:off x="309850" y="520550"/>
            <a:ext cx="8489700" cy="769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en"/>
              <a:t>Logistic Regression</a:t>
            </a:r>
            <a:r>
              <a:rPr lang="en"/>
              <a:t> : </a:t>
            </a:r>
            <a:r>
              <a:rPr lang="en" sz="1200">
                <a:solidFill>
                  <a:srgbClr val="161616"/>
                </a:solidFill>
                <a:highlight>
                  <a:srgbClr val="FFFFFF"/>
                </a:highlight>
              </a:rPr>
              <a:t>Logistic regression estimates the probability of an event occurring, such as voted or didn’t vote, based on a given dataset of independent variables.</a:t>
            </a:r>
            <a:endParaRPr sz="1200">
              <a:solidFill>
                <a:srgbClr val="161616"/>
              </a:solidFill>
              <a:highlight>
                <a:srgbClr val="FFFFFF"/>
              </a:highlight>
            </a:endParaRPr>
          </a:p>
          <a:p>
            <a:pPr indent="0" lvl="0" marL="0" rtl="0" algn="l">
              <a:spcBef>
                <a:spcPts val="0"/>
              </a:spcBef>
              <a:spcAft>
                <a:spcPts val="0"/>
              </a:spcAft>
              <a:buNone/>
            </a:pPr>
            <a:r>
              <a:rPr lang="en" sz="1200">
                <a:solidFill>
                  <a:srgbClr val="161616"/>
                </a:solidFill>
                <a:highlight>
                  <a:srgbClr val="FFFFFF"/>
                </a:highlight>
              </a:rPr>
              <a:t>   </a:t>
            </a:r>
            <a:endParaRPr sz="1200">
              <a:solidFill>
                <a:srgbClr val="161616"/>
              </a:solidFill>
              <a:highlight>
                <a:srgbClr val="FFFFFF"/>
              </a:highlight>
            </a:endParaRPr>
          </a:p>
        </p:txBody>
      </p:sp>
      <p:pic>
        <p:nvPicPr>
          <p:cNvPr id="154" name="Google Shape;154;p28"/>
          <p:cNvPicPr preferRelativeResize="0"/>
          <p:nvPr/>
        </p:nvPicPr>
        <p:blipFill>
          <a:blip r:embed="rId3">
            <a:alphaModFix/>
          </a:blip>
          <a:stretch>
            <a:fillRect/>
          </a:stretch>
        </p:blipFill>
        <p:spPr>
          <a:xfrm>
            <a:off x="309850" y="2714300"/>
            <a:ext cx="3543300" cy="2156550"/>
          </a:xfrm>
          <a:prstGeom prst="rect">
            <a:avLst/>
          </a:prstGeom>
          <a:noFill/>
          <a:ln>
            <a:noFill/>
          </a:ln>
        </p:spPr>
      </p:pic>
      <p:pic>
        <p:nvPicPr>
          <p:cNvPr id="155" name="Google Shape;155;p28"/>
          <p:cNvPicPr preferRelativeResize="0"/>
          <p:nvPr/>
        </p:nvPicPr>
        <p:blipFill rotWithShape="1">
          <a:blip r:embed="rId4">
            <a:alphaModFix/>
          </a:blip>
          <a:srcRect b="0" l="0" r="0" t="4095"/>
          <a:stretch/>
        </p:blipFill>
        <p:spPr>
          <a:xfrm>
            <a:off x="1495775" y="1065875"/>
            <a:ext cx="7200900" cy="1315375"/>
          </a:xfrm>
          <a:prstGeom prst="rect">
            <a:avLst/>
          </a:prstGeom>
          <a:noFill/>
          <a:ln>
            <a:noFill/>
          </a:ln>
        </p:spPr>
      </p:pic>
      <p:pic>
        <p:nvPicPr>
          <p:cNvPr id="156" name="Google Shape;156;p28"/>
          <p:cNvPicPr preferRelativeResize="0"/>
          <p:nvPr/>
        </p:nvPicPr>
        <p:blipFill>
          <a:blip r:embed="rId5">
            <a:alphaModFix/>
          </a:blip>
          <a:stretch>
            <a:fillRect/>
          </a:stretch>
        </p:blipFill>
        <p:spPr>
          <a:xfrm>
            <a:off x="4464125" y="3054200"/>
            <a:ext cx="3876675" cy="866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9"/>
          <p:cNvSpPr txBox="1"/>
          <p:nvPr/>
        </p:nvSpPr>
        <p:spPr>
          <a:xfrm>
            <a:off x="235475" y="309850"/>
            <a:ext cx="7436400" cy="12777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700"/>
              </a:spcBef>
              <a:spcAft>
                <a:spcPts val="0"/>
              </a:spcAft>
              <a:buClr>
                <a:schemeClr val="accent2"/>
              </a:buClr>
              <a:buSzPts val="1500"/>
              <a:buFont typeface="Roboto"/>
              <a:buChar char="●"/>
            </a:pPr>
            <a:r>
              <a:rPr b="1" lang="en">
                <a:solidFill>
                  <a:schemeClr val="accent2"/>
                </a:solidFill>
                <a:highlight>
                  <a:srgbClr val="FFFFFF"/>
                </a:highlight>
                <a:latin typeface="Roboto"/>
                <a:ea typeface="Roboto"/>
                <a:cs typeface="Roboto"/>
                <a:sym typeface="Roboto"/>
              </a:rPr>
              <a:t>K-Nearest Neighbours with Cross Validation</a:t>
            </a:r>
            <a:r>
              <a:rPr lang="en" sz="1500">
                <a:solidFill>
                  <a:schemeClr val="accent2"/>
                </a:solidFill>
                <a:highlight>
                  <a:srgbClr val="FFFFFF"/>
                </a:highlight>
                <a:latin typeface="Roboto"/>
                <a:ea typeface="Roboto"/>
                <a:cs typeface="Roboto"/>
                <a:sym typeface="Roboto"/>
              </a:rPr>
              <a:t> : </a:t>
            </a:r>
            <a:r>
              <a:rPr lang="en" sz="1350">
                <a:solidFill>
                  <a:srgbClr val="333333"/>
                </a:solidFill>
                <a:highlight>
                  <a:srgbClr val="FFFFFF"/>
                </a:highlight>
                <a:latin typeface="Roboto"/>
                <a:ea typeface="Roboto"/>
                <a:cs typeface="Roboto"/>
                <a:sym typeface="Roboto"/>
              </a:rPr>
              <a:t>k-Nearest Neighbors (kNN) is often used for machine learning. You can choose the value for </a:t>
            </a:r>
            <a:r>
              <a:rPr lang="en" sz="1150">
                <a:solidFill>
                  <a:srgbClr val="37474F"/>
                </a:solidFill>
                <a:highlight>
                  <a:srgbClr val="F1F3F4"/>
                </a:highlight>
                <a:latin typeface="Roboto Mono"/>
                <a:ea typeface="Roboto Mono"/>
                <a:cs typeface="Roboto Mono"/>
                <a:sym typeface="Roboto Mono"/>
              </a:rPr>
              <a:t>topK</a:t>
            </a:r>
            <a:r>
              <a:rPr lang="en" sz="1350">
                <a:solidFill>
                  <a:srgbClr val="333333"/>
                </a:solidFill>
                <a:highlight>
                  <a:srgbClr val="FFFFFF"/>
                </a:highlight>
                <a:latin typeface="Roboto"/>
                <a:ea typeface="Roboto"/>
                <a:cs typeface="Roboto"/>
                <a:sym typeface="Roboto"/>
              </a:rPr>
              <a:t> based on your experience, or using cross-validation to optimize the hyperparameters.</a:t>
            </a:r>
            <a:r>
              <a:rPr lang="en" sz="1600">
                <a:solidFill>
                  <a:schemeClr val="accent2"/>
                </a:solidFill>
                <a:highlight>
                  <a:srgbClr val="FFFFFF"/>
                </a:highlight>
                <a:latin typeface="Roboto"/>
                <a:ea typeface="Roboto"/>
                <a:cs typeface="Roboto"/>
                <a:sym typeface="Roboto"/>
              </a:rPr>
              <a:t> </a:t>
            </a:r>
            <a:endParaRPr sz="1600">
              <a:solidFill>
                <a:schemeClr val="accent2"/>
              </a:solidFill>
              <a:highlight>
                <a:srgbClr val="FFFFFF"/>
              </a:highlight>
              <a:latin typeface="Roboto"/>
              <a:ea typeface="Roboto"/>
              <a:cs typeface="Roboto"/>
              <a:sym typeface="Roboto"/>
            </a:endParaRPr>
          </a:p>
          <a:p>
            <a:pPr indent="0" lvl="0" marL="0" rtl="0" algn="l">
              <a:spcBef>
                <a:spcPts val="700"/>
              </a:spcBef>
              <a:spcAft>
                <a:spcPts val="0"/>
              </a:spcAft>
              <a:buNone/>
            </a:pPr>
            <a:r>
              <a:t/>
            </a:r>
            <a:endParaRPr/>
          </a:p>
        </p:txBody>
      </p:sp>
      <p:pic>
        <p:nvPicPr>
          <p:cNvPr id="162" name="Google Shape;162;p29"/>
          <p:cNvPicPr preferRelativeResize="0"/>
          <p:nvPr/>
        </p:nvPicPr>
        <p:blipFill>
          <a:blip r:embed="rId3">
            <a:alphaModFix/>
          </a:blip>
          <a:stretch>
            <a:fillRect/>
          </a:stretch>
        </p:blipFill>
        <p:spPr>
          <a:xfrm>
            <a:off x="375500" y="1392925"/>
            <a:ext cx="5010150" cy="1028700"/>
          </a:xfrm>
          <a:prstGeom prst="rect">
            <a:avLst/>
          </a:prstGeom>
          <a:noFill/>
          <a:ln>
            <a:noFill/>
          </a:ln>
        </p:spPr>
      </p:pic>
      <p:pic>
        <p:nvPicPr>
          <p:cNvPr id="163" name="Google Shape;163;p29"/>
          <p:cNvPicPr preferRelativeResize="0"/>
          <p:nvPr/>
        </p:nvPicPr>
        <p:blipFill>
          <a:blip r:embed="rId4">
            <a:alphaModFix/>
          </a:blip>
          <a:stretch>
            <a:fillRect/>
          </a:stretch>
        </p:blipFill>
        <p:spPr>
          <a:xfrm>
            <a:off x="1949525" y="2512050"/>
            <a:ext cx="6943725" cy="1028700"/>
          </a:xfrm>
          <a:prstGeom prst="rect">
            <a:avLst/>
          </a:prstGeom>
          <a:noFill/>
          <a:ln>
            <a:noFill/>
          </a:ln>
        </p:spPr>
      </p:pic>
      <p:pic>
        <p:nvPicPr>
          <p:cNvPr id="164" name="Google Shape;164;p29"/>
          <p:cNvPicPr preferRelativeResize="0"/>
          <p:nvPr/>
        </p:nvPicPr>
        <p:blipFill>
          <a:blip r:embed="rId5">
            <a:alphaModFix/>
          </a:blip>
          <a:stretch>
            <a:fillRect/>
          </a:stretch>
        </p:blipFill>
        <p:spPr>
          <a:xfrm>
            <a:off x="375500" y="3084275"/>
            <a:ext cx="3048000" cy="1790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0"/>
          <p:cNvSpPr txBox="1"/>
          <p:nvPr/>
        </p:nvSpPr>
        <p:spPr>
          <a:xfrm>
            <a:off x="322250" y="570125"/>
            <a:ext cx="7138800" cy="18519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700"/>
              </a:spcBef>
              <a:spcAft>
                <a:spcPts val="0"/>
              </a:spcAft>
              <a:buSzPts val="1400"/>
              <a:buChar char="●"/>
            </a:pPr>
            <a:r>
              <a:rPr b="1" lang="en">
                <a:solidFill>
                  <a:schemeClr val="accent2"/>
                </a:solidFill>
                <a:highlight>
                  <a:srgbClr val="FFFFFF"/>
                </a:highlight>
                <a:latin typeface="Roboto"/>
                <a:ea typeface="Roboto"/>
                <a:cs typeface="Roboto"/>
                <a:sym typeface="Roboto"/>
              </a:rPr>
              <a:t>Support Vector Classification</a:t>
            </a:r>
            <a:r>
              <a:rPr lang="en" sz="1500">
                <a:solidFill>
                  <a:schemeClr val="accent2"/>
                </a:solidFill>
                <a:highlight>
                  <a:srgbClr val="FFFFFF"/>
                </a:highlight>
                <a:latin typeface="Roboto"/>
                <a:ea typeface="Roboto"/>
                <a:cs typeface="Roboto"/>
                <a:sym typeface="Roboto"/>
              </a:rPr>
              <a:t> : </a:t>
            </a:r>
            <a:r>
              <a:rPr lang="en" sz="1500">
                <a:solidFill>
                  <a:srgbClr val="292929"/>
                </a:solidFill>
                <a:highlight>
                  <a:srgbClr val="FFFFFF"/>
                </a:highlight>
              </a:rPr>
              <a:t>Support Vector Machine is a supervised classification algorithm where we draw a line between two different categories to differentiate between them. SVM is also known as the support vector network.</a:t>
            </a:r>
            <a:endParaRPr sz="1500">
              <a:solidFill>
                <a:srgbClr val="292929"/>
              </a:solidFill>
              <a:highlight>
                <a:srgbClr val="FFFFFF"/>
              </a:highlight>
            </a:endParaRPr>
          </a:p>
          <a:p>
            <a:pPr indent="0" lvl="0" marL="0" rtl="0" algn="l">
              <a:lnSpc>
                <a:spcPct val="115000"/>
              </a:lnSpc>
              <a:spcBef>
                <a:spcPts val="700"/>
              </a:spcBef>
              <a:spcAft>
                <a:spcPts val="0"/>
              </a:spcAft>
              <a:buNone/>
            </a:pPr>
            <a:r>
              <a:t/>
            </a:r>
            <a:endParaRPr sz="1100">
              <a:solidFill>
                <a:schemeClr val="dk1"/>
              </a:solidFill>
            </a:endParaRPr>
          </a:p>
          <a:p>
            <a:pPr indent="0" lvl="0" marL="0" rtl="0" algn="l">
              <a:lnSpc>
                <a:spcPct val="115000"/>
              </a:lnSpc>
              <a:spcBef>
                <a:spcPts val="700"/>
              </a:spcBef>
              <a:spcAft>
                <a:spcPts val="700"/>
              </a:spcAft>
              <a:buNone/>
            </a:pPr>
            <a:r>
              <a:t/>
            </a:r>
            <a:endParaRPr sz="1500">
              <a:solidFill>
                <a:schemeClr val="accent2"/>
              </a:solidFill>
              <a:highlight>
                <a:srgbClr val="FFFFFF"/>
              </a:highlight>
              <a:latin typeface="Roboto"/>
              <a:ea typeface="Roboto"/>
              <a:cs typeface="Roboto"/>
              <a:sym typeface="Roboto"/>
            </a:endParaRPr>
          </a:p>
        </p:txBody>
      </p:sp>
      <p:pic>
        <p:nvPicPr>
          <p:cNvPr id="170" name="Google Shape;170;p30"/>
          <p:cNvPicPr preferRelativeResize="0"/>
          <p:nvPr/>
        </p:nvPicPr>
        <p:blipFill rotWithShape="1">
          <a:blip r:embed="rId3">
            <a:alphaModFix/>
          </a:blip>
          <a:srcRect b="0" l="0" r="0" t="5464"/>
          <a:stretch/>
        </p:blipFill>
        <p:spPr>
          <a:xfrm>
            <a:off x="1590675" y="1673199"/>
            <a:ext cx="7553325" cy="1072375"/>
          </a:xfrm>
          <a:prstGeom prst="rect">
            <a:avLst/>
          </a:prstGeom>
          <a:noFill/>
          <a:ln>
            <a:noFill/>
          </a:ln>
        </p:spPr>
      </p:pic>
      <p:pic>
        <p:nvPicPr>
          <p:cNvPr id="171" name="Google Shape;171;p30"/>
          <p:cNvPicPr preferRelativeResize="0"/>
          <p:nvPr/>
        </p:nvPicPr>
        <p:blipFill>
          <a:blip r:embed="rId4">
            <a:alphaModFix/>
          </a:blip>
          <a:stretch>
            <a:fillRect/>
          </a:stretch>
        </p:blipFill>
        <p:spPr>
          <a:xfrm>
            <a:off x="646025" y="2571749"/>
            <a:ext cx="2982886" cy="2093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1"/>
          <p:cNvSpPr txBox="1"/>
          <p:nvPr/>
        </p:nvSpPr>
        <p:spPr>
          <a:xfrm>
            <a:off x="322250" y="470975"/>
            <a:ext cx="7622100" cy="11181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600"/>
              </a:spcBef>
              <a:spcAft>
                <a:spcPts val="0"/>
              </a:spcAft>
              <a:buSzPts val="1400"/>
              <a:buChar char="●"/>
            </a:pPr>
            <a:r>
              <a:rPr b="1" lang="en">
                <a:solidFill>
                  <a:schemeClr val="accent2"/>
                </a:solidFill>
                <a:highlight>
                  <a:srgbClr val="FFFFFF"/>
                </a:highlight>
                <a:latin typeface="Roboto"/>
                <a:ea typeface="Roboto"/>
                <a:cs typeface="Roboto"/>
                <a:sym typeface="Roboto"/>
              </a:rPr>
              <a:t>Gaussian Naive Bayes</a:t>
            </a:r>
            <a:r>
              <a:rPr lang="en" sz="1350">
                <a:solidFill>
                  <a:schemeClr val="accent2"/>
                </a:solidFill>
                <a:highlight>
                  <a:srgbClr val="FFFFFF"/>
                </a:highlight>
                <a:latin typeface="Roboto"/>
                <a:ea typeface="Roboto"/>
                <a:cs typeface="Roboto"/>
                <a:sym typeface="Roboto"/>
              </a:rPr>
              <a:t> : </a:t>
            </a:r>
            <a:r>
              <a:rPr lang="en" sz="1350">
                <a:solidFill>
                  <a:srgbClr val="090A0B"/>
                </a:solidFill>
                <a:highlight>
                  <a:srgbClr val="FFFFFF"/>
                </a:highlight>
              </a:rPr>
              <a:t>Naive Bayes</a:t>
            </a:r>
            <a:r>
              <a:rPr lang="en" sz="1350">
                <a:solidFill>
                  <a:srgbClr val="3C484E"/>
                </a:solidFill>
                <a:highlight>
                  <a:srgbClr val="FFFFFF"/>
                </a:highlight>
              </a:rPr>
              <a:t> are a group of supervised machine learning classification algorithms based on the </a:t>
            </a:r>
            <a:r>
              <a:rPr lang="en" sz="1350">
                <a:solidFill>
                  <a:srgbClr val="090A0B"/>
                </a:solidFill>
                <a:highlight>
                  <a:srgbClr val="FFFFFF"/>
                </a:highlight>
              </a:rPr>
              <a:t>Bayes theorem</a:t>
            </a:r>
            <a:r>
              <a:rPr lang="en" sz="1350">
                <a:solidFill>
                  <a:srgbClr val="3C484E"/>
                </a:solidFill>
                <a:highlight>
                  <a:srgbClr val="FFFFFF"/>
                </a:highlight>
              </a:rPr>
              <a:t>. It is a simple classification technique, but has high functionality. They find use when the dimensionality of the inputs is high. Complex classification problems can also be implemented by using Naive Bayes Classifier.</a:t>
            </a:r>
            <a:endParaRPr sz="1350">
              <a:solidFill>
                <a:schemeClr val="accent2"/>
              </a:solidFill>
              <a:highlight>
                <a:srgbClr val="FFFFFF"/>
              </a:highlight>
              <a:latin typeface="Roboto"/>
              <a:ea typeface="Roboto"/>
              <a:cs typeface="Roboto"/>
              <a:sym typeface="Roboto"/>
            </a:endParaRPr>
          </a:p>
        </p:txBody>
      </p:sp>
      <p:pic>
        <p:nvPicPr>
          <p:cNvPr id="177" name="Google Shape;177;p31"/>
          <p:cNvPicPr preferRelativeResize="0"/>
          <p:nvPr/>
        </p:nvPicPr>
        <p:blipFill>
          <a:blip r:embed="rId3">
            <a:alphaModFix/>
          </a:blip>
          <a:stretch>
            <a:fillRect/>
          </a:stretch>
        </p:blipFill>
        <p:spPr>
          <a:xfrm>
            <a:off x="573800" y="2649925"/>
            <a:ext cx="3133725" cy="2276475"/>
          </a:xfrm>
          <a:prstGeom prst="rect">
            <a:avLst/>
          </a:prstGeom>
          <a:noFill/>
          <a:ln>
            <a:noFill/>
          </a:ln>
        </p:spPr>
      </p:pic>
      <p:pic>
        <p:nvPicPr>
          <p:cNvPr id="178" name="Google Shape;178;p31"/>
          <p:cNvPicPr preferRelativeResize="0"/>
          <p:nvPr/>
        </p:nvPicPr>
        <p:blipFill>
          <a:blip r:embed="rId4">
            <a:alphaModFix/>
          </a:blip>
          <a:stretch>
            <a:fillRect/>
          </a:stretch>
        </p:blipFill>
        <p:spPr>
          <a:xfrm>
            <a:off x="3909500" y="2402050"/>
            <a:ext cx="4572000" cy="1733550"/>
          </a:xfrm>
          <a:prstGeom prst="rect">
            <a:avLst/>
          </a:prstGeom>
          <a:noFill/>
          <a:ln>
            <a:noFill/>
          </a:ln>
        </p:spPr>
      </p:pic>
      <p:pic>
        <p:nvPicPr>
          <p:cNvPr id="179" name="Google Shape;179;p31"/>
          <p:cNvPicPr preferRelativeResize="0"/>
          <p:nvPr/>
        </p:nvPicPr>
        <p:blipFill>
          <a:blip r:embed="rId5">
            <a:alphaModFix/>
          </a:blip>
          <a:stretch>
            <a:fillRect/>
          </a:stretch>
        </p:blipFill>
        <p:spPr>
          <a:xfrm>
            <a:off x="3629663" y="1672825"/>
            <a:ext cx="5131675" cy="6367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234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Problem Background</a:t>
            </a:r>
            <a:endParaRPr b="1"/>
          </a:p>
        </p:txBody>
      </p:sp>
      <p:sp>
        <p:nvSpPr>
          <p:cNvPr id="62" name="Google Shape;62;p14"/>
          <p:cNvSpPr txBox="1"/>
          <p:nvPr>
            <p:ph idx="1" type="body"/>
          </p:nvPr>
        </p:nvSpPr>
        <p:spPr>
          <a:xfrm>
            <a:off x="311700" y="807600"/>
            <a:ext cx="5697600" cy="4005600"/>
          </a:xfrm>
          <a:prstGeom prst="rect">
            <a:avLst/>
          </a:prstGeom>
          <a:solidFill>
            <a:schemeClr val="lt1"/>
          </a:solidFill>
        </p:spPr>
        <p:txBody>
          <a:bodyPr anchorCtr="0" anchor="t" bIns="91425" lIns="91425" spcFirstLastPara="1" rIns="91425" wrap="square" tIns="91425">
            <a:noAutofit/>
          </a:bodyPr>
          <a:lstStyle/>
          <a:p>
            <a:pPr indent="0" lvl="0" marL="0" rtl="0" algn="l">
              <a:lnSpc>
                <a:spcPct val="105000"/>
              </a:lnSpc>
              <a:spcBef>
                <a:spcPts val="0"/>
              </a:spcBef>
              <a:spcAft>
                <a:spcPts val="0"/>
              </a:spcAft>
              <a:buClr>
                <a:schemeClr val="dk1"/>
              </a:buClr>
              <a:buSzPts val="1100"/>
              <a:buFont typeface="Arial"/>
              <a:buNone/>
            </a:pPr>
            <a:r>
              <a:rPr lang="en" sz="1600">
                <a:solidFill>
                  <a:schemeClr val="dk1"/>
                </a:solidFill>
              </a:rPr>
              <a:t>The importance of sports, yoga, workout, and exercise in people’s lives is beyond doubt. There are many benefits to doing the exercise. Therefore, it has attracted various researchers to do research related to this area.</a:t>
            </a:r>
            <a:r>
              <a:rPr lang="en" sz="1600">
                <a:solidFill>
                  <a:schemeClr val="dk1"/>
                </a:solidFill>
              </a:rPr>
              <a:t> Yoga is one of the exercises that involve complex situations</a:t>
            </a:r>
            <a:r>
              <a:rPr lang="en" sz="1600">
                <a:solidFill>
                  <a:schemeClr val="dk1"/>
                </a:solidFill>
              </a:rPr>
              <a:t>. </a:t>
            </a:r>
            <a:r>
              <a:rPr b="1" lang="en" sz="1600">
                <a:solidFill>
                  <a:schemeClr val="dk1"/>
                </a:solidFill>
              </a:rPr>
              <a:t>Yoga, invented in ancient India, was initially considered an exercise for adults</a:t>
            </a:r>
            <a:r>
              <a:rPr lang="en" sz="1600">
                <a:solidFill>
                  <a:schemeClr val="dk1"/>
                </a:solidFill>
              </a:rPr>
              <a:t>. But because it has many spiritual, physical, and mental benefits, the craze of yoga begin increasing in current ages. Although it comprises of many other elements, it typically emphasizes physical postures. Studies have suggested possible benefits of yoga for several aspects of wellness, including stress management, mental/emotional health, promoting healthy eating/activity habits, sleep, and balance.</a:t>
            </a:r>
            <a:r>
              <a:rPr b="1" lang="en" sz="1600">
                <a:solidFill>
                  <a:schemeClr val="dk1"/>
                </a:solidFill>
              </a:rPr>
              <a:t> One of the biggest problems </a:t>
            </a:r>
            <a:endParaRPr b="1" sz="1600">
              <a:solidFill>
                <a:schemeClr val="dk1"/>
              </a:solidFill>
            </a:endParaRPr>
          </a:p>
          <a:p>
            <a:pPr indent="0" lvl="0" marL="0" rtl="0" algn="l">
              <a:lnSpc>
                <a:spcPct val="105000"/>
              </a:lnSpc>
              <a:spcBef>
                <a:spcPts val="0"/>
              </a:spcBef>
              <a:spcAft>
                <a:spcPts val="0"/>
              </a:spcAft>
              <a:buClr>
                <a:schemeClr val="dk1"/>
              </a:buClr>
              <a:buSzPts val="1100"/>
              <a:buFont typeface="Arial"/>
              <a:buNone/>
            </a:pPr>
            <a:r>
              <a:rPr b="1" lang="en" sz="1600">
                <a:solidFill>
                  <a:schemeClr val="dk1"/>
                </a:solidFill>
              </a:rPr>
              <a:t>in Yoga as well as in other exercises people are facing is the correct posture to be performed</a:t>
            </a:r>
            <a:r>
              <a:rPr lang="en" sz="1600">
                <a:solidFill>
                  <a:schemeClr val="dk1"/>
                </a:solidFill>
              </a:rPr>
              <a:t>.</a:t>
            </a:r>
            <a:endParaRPr sz="1600">
              <a:solidFill>
                <a:schemeClr val="dk1"/>
              </a:solidFill>
            </a:endParaRPr>
          </a:p>
          <a:p>
            <a:pPr indent="0" lvl="0" marL="0" rtl="0" algn="l">
              <a:lnSpc>
                <a:spcPct val="105000"/>
              </a:lnSpc>
              <a:spcBef>
                <a:spcPts val="0"/>
              </a:spcBef>
              <a:spcAft>
                <a:spcPts val="1200"/>
              </a:spcAft>
              <a:buNone/>
            </a:pPr>
            <a:r>
              <a:t/>
            </a:r>
            <a:endParaRPr sz="2850">
              <a:solidFill>
                <a:schemeClr val="dk1"/>
              </a:solidFill>
              <a:highlight>
                <a:srgbClr val="FFFFFF"/>
              </a:highlight>
            </a:endParaRPr>
          </a:p>
        </p:txBody>
      </p:sp>
      <p:pic>
        <p:nvPicPr>
          <p:cNvPr id="63" name="Google Shape;63;p14"/>
          <p:cNvPicPr preferRelativeResize="0"/>
          <p:nvPr/>
        </p:nvPicPr>
        <p:blipFill>
          <a:blip r:embed="rId3">
            <a:alphaModFix/>
          </a:blip>
          <a:stretch>
            <a:fillRect/>
          </a:stretch>
        </p:blipFill>
        <p:spPr>
          <a:xfrm>
            <a:off x="5949100" y="644475"/>
            <a:ext cx="2974575" cy="38049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2"/>
          <p:cNvSpPr txBox="1"/>
          <p:nvPr/>
        </p:nvSpPr>
        <p:spPr>
          <a:xfrm>
            <a:off x="421400" y="545325"/>
            <a:ext cx="7138800" cy="14964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600"/>
              </a:spcBef>
              <a:spcAft>
                <a:spcPts val="0"/>
              </a:spcAft>
              <a:buSzPts val="1400"/>
              <a:buChar char="●"/>
            </a:pPr>
            <a:r>
              <a:rPr b="1" lang="en">
                <a:solidFill>
                  <a:schemeClr val="accent2"/>
                </a:solidFill>
                <a:highlight>
                  <a:srgbClr val="FFFFFF"/>
                </a:highlight>
                <a:latin typeface="Roboto"/>
                <a:ea typeface="Roboto"/>
                <a:cs typeface="Roboto"/>
                <a:sym typeface="Roboto"/>
              </a:rPr>
              <a:t>Decision Tree</a:t>
            </a:r>
            <a:r>
              <a:rPr lang="en" sz="1550">
                <a:solidFill>
                  <a:schemeClr val="accent2"/>
                </a:solidFill>
                <a:highlight>
                  <a:srgbClr val="FFFFFF"/>
                </a:highlight>
                <a:latin typeface="Roboto"/>
                <a:ea typeface="Roboto"/>
                <a:cs typeface="Roboto"/>
                <a:sym typeface="Roboto"/>
              </a:rPr>
              <a:t> : </a:t>
            </a:r>
            <a:r>
              <a:rPr lang="en" sz="1200">
                <a:solidFill>
                  <a:srgbClr val="161616"/>
                </a:solidFill>
                <a:highlight>
                  <a:srgbClr val="FFFFFF"/>
                </a:highlight>
              </a:rPr>
              <a:t>A decision tree is a non-parametric supervised learning algorithm, which is utilized for both classification and regression tasks. It has a hierarchical, tree structure, which consists of a root node, branches, internal nodes and leaf nodes.</a:t>
            </a:r>
            <a:endParaRPr sz="1200">
              <a:solidFill>
                <a:srgbClr val="161616"/>
              </a:solidFill>
              <a:highlight>
                <a:srgbClr val="FFFFFF"/>
              </a:highlight>
            </a:endParaRPr>
          </a:p>
          <a:p>
            <a:pPr indent="0" lvl="0" marL="0" rtl="0" algn="l">
              <a:lnSpc>
                <a:spcPct val="115000"/>
              </a:lnSpc>
              <a:spcBef>
                <a:spcPts val="600"/>
              </a:spcBef>
              <a:spcAft>
                <a:spcPts val="0"/>
              </a:spcAft>
              <a:buClr>
                <a:schemeClr val="dk1"/>
              </a:buClr>
              <a:buSzPts val="1100"/>
              <a:buFont typeface="Arial"/>
              <a:buNone/>
            </a:pPr>
            <a:r>
              <a:t/>
            </a:r>
            <a:endParaRPr sz="1200">
              <a:solidFill>
                <a:srgbClr val="161616"/>
              </a:solidFill>
              <a:highlight>
                <a:srgbClr val="FFFFFF"/>
              </a:highlight>
            </a:endParaRPr>
          </a:p>
          <a:p>
            <a:pPr indent="0" lvl="0" marL="0" rtl="0" algn="l">
              <a:spcBef>
                <a:spcPts val="600"/>
              </a:spcBef>
              <a:spcAft>
                <a:spcPts val="0"/>
              </a:spcAft>
              <a:buNone/>
            </a:pPr>
            <a:r>
              <a:t/>
            </a:r>
            <a:endParaRPr sz="1600"/>
          </a:p>
        </p:txBody>
      </p:sp>
      <p:pic>
        <p:nvPicPr>
          <p:cNvPr id="185" name="Google Shape;185;p32"/>
          <p:cNvPicPr preferRelativeResize="0"/>
          <p:nvPr/>
        </p:nvPicPr>
        <p:blipFill>
          <a:blip r:embed="rId3">
            <a:alphaModFix/>
          </a:blip>
          <a:stretch>
            <a:fillRect/>
          </a:stretch>
        </p:blipFill>
        <p:spPr>
          <a:xfrm>
            <a:off x="623375" y="2330450"/>
            <a:ext cx="3676650" cy="2438400"/>
          </a:xfrm>
          <a:prstGeom prst="rect">
            <a:avLst/>
          </a:prstGeom>
          <a:noFill/>
          <a:ln>
            <a:noFill/>
          </a:ln>
        </p:spPr>
      </p:pic>
      <p:pic>
        <p:nvPicPr>
          <p:cNvPr id="186" name="Google Shape;186;p32"/>
          <p:cNvPicPr preferRelativeResize="0"/>
          <p:nvPr/>
        </p:nvPicPr>
        <p:blipFill>
          <a:blip r:embed="rId4">
            <a:alphaModFix/>
          </a:blip>
          <a:stretch>
            <a:fillRect/>
          </a:stretch>
        </p:blipFill>
        <p:spPr>
          <a:xfrm>
            <a:off x="4415225" y="2330450"/>
            <a:ext cx="4457700" cy="1647825"/>
          </a:xfrm>
          <a:prstGeom prst="rect">
            <a:avLst/>
          </a:prstGeom>
          <a:noFill/>
          <a:ln>
            <a:noFill/>
          </a:ln>
        </p:spPr>
      </p:pic>
      <p:pic>
        <p:nvPicPr>
          <p:cNvPr id="187" name="Google Shape;187;p32"/>
          <p:cNvPicPr preferRelativeResize="0"/>
          <p:nvPr/>
        </p:nvPicPr>
        <p:blipFill>
          <a:blip r:embed="rId5">
            <a:alphaModFix/>
          </a:blip>
          <a:stretch>
            <a:fillRect/>
          </a:stretch>
        </p:blipFill>
        <p:spPr>
          <a:xfrm>
            <a:off x="3757988" y="1592588"/>
            <a:ext cx="5114925" cy="6381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 Deep Learning Implementations</a:t>
            </a:r>
            <a:endParaRPr/>
          </a:p>
        </p:txBody>
      </p:sp>
      <p:sp>
        <p:nvSpPr>
          <p:cNvPr id="193" name="Google Shape;193;p33"/>
          <p:cNvSpPr txBox="1"/>
          <p:nvPr>
            <p:ph idx="1" type="body"/>
          </p:nvPr>
        </p:nvSpPr>
        <p:spPr>
          <a:xfrm>
            <a:off x="311700" y="1152475"/>
            <a:ext cx="8424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chemeClr val="dk1"/>
                </a:solidFill>
              </a:rPr>
              <a:t>CNN Model is used to classify Yoga images.</a:t>
            </a:r>
            <a:endParaRPr sz="1600">
              <a:solidFill>
                <a:schemeClr val="dk1"/>
              </a:solidFill>
            </a:endParaRPr>
          </a:p>
          <a:p>
            <a:pPr indent="0" lvl="0" marL="0" rtl="0" algn="l">
              <a:spcBef>
                <a:spcPts val="1200"/>
              </a:spcBef>
              <a:spcAft>
                <a:spcPts val="0"/>
              </a:spcAft>
              <a:buNone/>
            </a:pPr>
            <a:r>
              <a:rPr lang="en" sz="1600">
                <a:solidFill>
                  <a:schemeClr val="dk1"/>
                </a:solidFill>
              </a:rPr>
              <a:t>convolutional base is </a:t>
            </a:r>
            <a:r>
              <a:rPr lang="en" sz="1600">
                <a:solidFill>
                  <a:schemeClr val="dk1"/>
                </a:solidFill>
              </a:rPr>
              <a:t>defined</a:t>
            </a:r>
            <a:r>
              <a:rPr lang="en" sz="1600">
                <a:solidFill>
                  <a:schemeClr val="dk1"/>
                </a:solidFill>
              </a:rPr>
              <a:t> using a common pattern: a stack of</a:t>
            </a:r>
            <a:r>
              <a:rPr lang="en" sz="1600">
                <a:solidFill>
                  <a:schemeClr val="dk1"/>
                </a:solidFill>
                <a:uFill>
                  <a:noFill/>
                </a:uFill>
                <a:hlinkClick r:id="rId3">
                  <a:extLst>
                    <a:ext uri="{A12FA001-AC4F-418D-AE19-62706E023703}">
                      <ahyp:hlinkClr val="tx"/>
                    </a:ext>
                  </a:extLst>
                </a:hlinkClick>
              </a:rPr>
              <a:t> </a:t>
            </a:r>
            <a:r>
              <a:rPr lang="en" sz="1600" u="sng">
                <a:solidFill>
                  <a:schemeClr val="dk1"/>
                </a:solidFill>
                <a:hlinkClick r:id="rId4">
                  <a:extLst>
                    <a:ext uri="{A12FA001-AC4F-418D-AE19-62706E023703}">
                      <ahyp:hlinkClr val="tx"/>
                    </a:ext>
                  </a:extLst>
                </a:hlinkClick>
              </a:rPr>
              <a:t>Conv2D</a:t>
            </a:r>
            <a:r>
              <a:rPr lang="en" sz="1600">
                <a:solidFill>
                  <a:schemeClr val="dk1"/>
                </a:solidFill>
              </a:rPr>
              <a:t> and</a:t>
            </a:r>
            <a:r>
              <a:rPr lang="en" sz="1600">
                <a:solidFill>
                  <a:schemeClr val="dk1"/>
                </a:solidFill>
                <a:uFill>
                  <a:noFill/>
                </a:uFill>
                <a:hlinkClick r:id="rId5">
                  <a:extLst>
                    <a:ext uri="{A12FA001-AC4F-418D-AE19-62706E023703}">
                      <ahyp:hlinkClr val="tx"/>
                    </a:ext>
                  </a:extLst>
                </a:hlinkClick>
              </a:rPr>
              <a:t> </a:t>
            </a:r>
            <a:r>
              <a:rPr lang="en" sz="1600" u="sng">
                <a:solidFill>
                  <a:schemeClr val="dk1"/>
                </a:solidFill>
                <a:hlinkClick r:id="rId6">
                  <a:extLst>
                    <a:ext uri="{A12FA001-AC4F-418D-AE19-62706E023703}">
                      <ahyp:hlinkClr val="tx"/>
                    </a:ext>
                  </a:extLst>
                </a:hlinkClick>
              </a:rPr>
              <a:t>MaxPooling2D</a:t>
            </a:r>
            <a:r>
              <a:rPr lang="en" sz="1600">
                <a:solidFill>
                  <a:schemeClr val="dk1"/>
                </a:solidFill>
              </a:rPr>
              <a:t> layers. </a:t>
            </a:r>
            <a:endParaRPr sz="1600">
              <a:solidFill>
                <a:schemeClr val="dk1"/>
              </a:solidFill>
            </a:endParaRPr>
          </a:p>
          <a:p>
            <a:pPr indent="0" lvl="0" marL="0" rtl="0" algn="l">
              <a:spcBef>
                <a:spcPts val="1200"/>
              </a:spcBef>
              <a:spcAft>
                <a:spcPts val="0"/>
              </a:spcAft>
              <a:buNone/>
            </a:pPr>
            <a:r>
              <a:rPr lang="en" sz="1600">
                <a:solidFill>
                  <a:schemeClr val="dk1"/>
                </a:solidFill>
              </a:rPr>
              <a:t>The 3D output is flattened (or unro</a:t>
            </a:r>
            <a:r>
              <a:rPr lang="en" sz="1600">
                <a:solidFill>
                  <a:schemeClr val="dk1"/>
                </a:solidFill>
              </a:rPr>
              <a:t>ll) </a:t>
            </a:r>
            <a:r>
              <a:rPr lang="en" sz="1600">
                <a:solidFill>
                  <a:schemeClr val="dk1"/>
                </a:solidFill>
              </a:rPr>
              <a:t>to 1D, then one or more Dense layers are added on top.</a:t>
            </a:r>
            <a:endParaRPr sz="1600">
              <a:solidFill>
                <a:schemeClr val="dk1"/>
              </a:solidFill>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https://colab.research.google.com/drive/1Tqfu_t94Q0qs789marCMGVUCG6FRMbOs#scrollTo=vj0D-oRvZjXT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34"/>
          <p:cNvPicPr preferRelativeResize="0"/>
          <p:nvPr/>
        </p:nvPicPr>
        <p:blipFill>
          <a:blip r:embed="rId3">
            <a:alphaModFix/>
          </a:blip>
          <a:stretch>
            <a:fillRect/>
          </a:stretch>
        </p:blipFill>
        <p:spPr>
          <a:xfrm>
            <a:off x="263950" y="350725"/>
            <a:ext cx="4029075" cy="3171825"/>
          </a:xfrm>
          <a:prstGeom prst="rect">
            <a:avLst/>
          </a:prstGeom>
          <a:noFill/>
          <a:ln>
            <a:noFill/>
          </a:ln>
        </p:spPr>
      </p:pic>
      <p:pic>
        <p:nvPicPr>
          <p:cNvPr id="199" name="Google Shape;199;p34"/>
          <p:cNvPicPr preferRelativeResize="0"/>
          <p:nvPr/>
        </p:nvPicPr>
        <p:blipFill>
          <a:blip r:embed="rId4">
            <a:alphaModFix/>
          </a:blip>
          <a:stretch>
            <a:fillRect/>
          </a:stretch>
        </p:blipFill>
        <p:spPr>
          <a:xfrm>
            <a:off x="4730500" y="1503350"/>
            <a:ext cx="4057650" cy="3143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5"/>
          <p:cNvSpPr txBox="1"/>
          <p:nvPr>
            <p:ph type="title"/>
          </p:nvPr>
        </p:nvSpPr>
        <p:spPr>
          <a:xfrm>
            <a:off x="1735150" y="2044725"/>
            <a:ext cx="5416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320"/>
              <a:t>Milestone 3</a:t>
            </a:r>
            <a:endParaRPr sz="332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Extraction</a:t>
            </a:r>
            <a:endParaRPr/>
          </a:p>
        </p:txBody>
      </p:sp>
      <p:sp>
        <p:nvSpPr>
          <p:cNvPr id="210" name="Google Shape;210;p36"/>
          <p:cNvSpPr txBox="1"/>
          <p:nvPr>
            <p:ph idx="1" type="body"/>
          </p:nvPr>
        </p:nvSpPr>
        <p:spPr>
          <a:xfrm>
            <a:off x="855175" y="1152475"/>
            <a:ext cx="75231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Feature Extraction is a process in which we find the 17 pairs of keypoints of a human body for different poses.</a:t>
            </a:r>
            <a:endParaRPr sz="1400"/>
          </a:p>
          <a:p>
            <a:pPr indent="-317500" lvl="0" marL="457200" rtl="0" algn="l">
              <a:spcBef>
                <a:spcPts val="0"/>
              </a:spcBef>
              <a:spcAft>
                <a:spcPts val="0"/>
              </a:spcAft>
              <a:buSzPts val="1400"/>
              <a:buChar char="❖"/>
            </a:pPr>
            <a:r>
              <a:rPr lang="en" sz="1400"/>
              <a:t>We have x,y,z coordinates for each and every keypoints.</a:t>
            </a:r>
            <a:endParaRPr sz="1400"/>
          </a:p>
          <a:p>
            <a:pPr indent="0" lvl="0" marL="0" rtl="0" algn="l">
              <a:spcBef>
                <a:spcPts val="1200"/>
              </a:spcBef>
              <a:spcAft>
                <a:spcPts val="1200"/>
              </a:spcAft>
              <a:buNone/>
            </a:pPr>
            <a:r>
              <a:t/>
            </a:r>
            <a:endParaRPr/>
          </a:p>
        </p:txBody>
      </p:sp>
      <p:pic>
        <p:nvPicPr>
          <p:cNvPr id="211" name="Google Shape;211;p36"/>
          <p:cNvPicPr preferRelativeResize="0"/>
          <p:nvPr/>
        </p:nvPicPr>
        <p:blipFill rotWithShape="1">
          <a:blip r:embed="rId3">
            <a:alphaModFix/>
          </a:blip>
          <a:srcRect b="8253" l="29546" r="2546" t="25292"/>
          <a:stretch/>
        </p:blipFill>
        <p:spPr>
          <a:xfrm>
            <a:off x="2615125" y="2144150"/>
            <a:ext cx="5812774" cy="27762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37"/>
          <p:cNvPicPr preferRelativeResize="0"/>
          <p:nvPr/>
        </p:nvPicPr>
        <p:blipFill>
          <a:blip r:embed="rId3">
            <a:alphaModFix/>
          </a:blip>
          <a:stretch>
            <a:fillRect/>
          </a:stretch>
        </p:blipFill>
        <p:spPr>
          <a:xfrm>
            <a:off x="409000" y="152400"/>
            <a:ext cx="8452701" cy="4557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Ensemble Techniques</a:t>
            </a:r>
            <a:endParaRPr/>
          </a:p>
        </p:txBody>
      </p:sp>
      <p:sp>
        <p:nvSpPr>
          <p:cNvPr id="222" name="Google Shape;222;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b="1" lang="en" sz="1400"/>
              <a:t>Random Forest</a:t>
            </a:r>
            <a:r>
              <a:rPr lang="en"/>
              <a:t> : </a:t>
            </a:r>
            <a:r>
              <a:rPr lang="en" sz="1300">
                <a:solidFill>
                  <a:srgbClr val="525252"/>
                </a:solidFill>
                <a:highlight>
                  <a:srgbClr val="FFFFFF"/>
                </a:highlight>
              </a:rPr>
              <a:t>Random forest is a commonly-used machine learning algorithm trademarked by Leo Breiman and Adele Cutler, which combines the output of multiple decision trees to reach a single result. Its ease of use and flexibility have fueled its adoption, as it handles both classification and regression problems.</a:t>
            </a:r>
            <a:r>
              <a:rPr lang="en"/>
              <a:t> </a:t>
            </a:r>
            <a:endParaRPr/>
          </a:p>
          <a:p>
            <a:pPr indent="0" lvl="0" marL="0" rtl="0" algn="l">
              <a:spcBef>
                <a:spcPts val="1200"/>
              </a:spcBef>
              <a:spcAft>
                <a:spcPts val="1200"/>
              </a:spcAft>
              <a:buNone/>
            </a:pPr>
            <a:r>
              <a:t/>
            </a:r>
            <a:endParaRPr/>
          </a:p>
        </p:txBody>
      </p:sp>
      <p:pic>
        <p:nvPicPr>
          <p:cNvPr id="223" name="Google Shape;223;p38"/>
          <p:cNvPicPr preferRelativeResize="0"/>
          <p:nvPr/>
        </p:nvPicPr>
        <p:blipFill>
          <a:blip r:embed="rId3">
            <a:alphaModFix/>
          </a:blip>
          <a:stretch>
            <a:fillRect/>
          </a:stretch>
        </p:blipFill>
        <p:spPr>
          <a:xfrm>
            <a:off x="311700" y="2416575"/>
            <a:ext cx="3543300" cy="2590800"/>
          </a:xfrm>
          <a:prstGeom prst="rect">
            <a:avLst/>
          </a:prstGeom>
          <a:noFill/>
          <a:ln>
            <a:noFill/>
          </a:ln>
        </p:spPr>
      </p:pic>
      <p:pic>
        <p:nvPicPr>
          <p:cNvPr id="224" name="Google Shape;224;p38"/>
          <p:cNvPicPr preferRelativeResize="0"/>
          <p:nvPr/>
        </p:nvPicPr>
        <p:blipFill>
          <a:blip r:embed="rId4">
            <a:alphaModFix/>
          </a:blip>
          <a:stretch>
            <a:fillRect/>
          </a:stretch>
        </p:blipFill>
        <p:spPr>
          <a:xfrm>
            <a:off x="2464225" y="3794350"/>
            <a:ext cx="6471825" cy="1057275"/>
          </a:xfrm>
          <a:prstGeom prst="rect">
            <a:avLst/>
          </a:prstGeom>
          <a:noFill/>
          <a:ln>
            <a:noFill/>
          </a:ln>
        </p:spPr>
      </p:pic>
      <p:pic>
        <p:nvPicPr>
          <p:cNvPr id="225" name="Google Shape;225;p38"/>
          <p:cNvPicPr preferRelativeResize="0"/>
          <p:nvPr/>
        </p:nvPicPr>
        <p:blipFill>
          <a:blip r:embed="rId5">
            <a:alphaModFix/>
          </a:blip>
          <a:stretch>
            <a:fillRect/>
          </a:stretch>
        </p:blipFill>
        <p:spPr>
          <a:xfrm>
            <a:off x="3916963" y="3077538"/>
            <a:ext cx="5114925" cy="6381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9"/>
          <p:cNvSpPr txBox="1"/>
          <p:nvPr/>
        </p:nvSpPr>
        <p:spPr>
          <a:xfrm>
            <a:off x="495750" y="470975"/>
            <a:ext cx="7882500" cy="113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4D5156"/>
                </a:solidFill>
                <a:highlight>
                  <a:srgbClr val="FFFFFF"/>
                </a:highlight>
                <a:latin typeface="Roboto"/>
                <a:ea typeface="Roboto"/>
                <a:cs typeface="Roboto"/>
                <a:sym typeface="Roboto"/>
              </a:rPr>
              <a:t>2.  XG Boost :</a:t>
            </a:r>
            <a:r>
              <a:rPr b="1" lang="en">
                <a:solidFill>
                  <a:schemeClr val="dk1"/>
                </a:solidFill>
                <a:highlight>
                  <a:schemeClr val="lt1"/>
                </a:highlight>
                <a:latin typeface="Roboto"/>
                <a:ea typeface="Roboto"/>
                <a:cs typeface="Roboto"/>
                <a:sym typeface="Roboto"/>
              </a:rPr>
              <a:t> </a:t>
            </a:r>
            <a:r>
              <a:rPr lang="en" sz="1200">
                <a:solidFill>
                  <a:srgbClr val="444444"/>
                </a:solidFill>
                <a:highlight>
                  <a:srgbClr val="FFFFFF"/>
                </a:highlight>
              </a:rPr>
              <a:t> XGBoost is an optimized distributed gradient boosting library designed to be highly efficient, flexible and portable. It implements Machine Learning algorithms under the Gradient Boosting framework. It provides a parallel tree boosting to solve many data science problems in a fast and accurate way. </a:t>
            </a:r>
            <a:endParaRPr sz="1200">
              <a:solidFill>
                <a:srgbClr val="444444"/>
              </a:solidFill>
              <a:highlight>
                <a:srgbClr val="FFFFFF"/>
              </a:highlight>
            </a:endParaRPr>
          </a:p>
          <a:p>
            <a:pPr indent="0" lvl="0" marL="0" rtl="0" algn="l">
              <a:spcBef>
                <a:spcPts val="0"/>
              </a:spcBef>
              <a:spcAft>
                <a:spcPts val="0"/>
              </a:spcAft>
              <a:buNone/>
            </a:pPr>
            <a:r>
              <a:t/>
            </a:r>
            <a:endParaRPr sz="1200">
              <a:solidFill>
                <a:srgbClr val="444444"/>
              </a:solidFill>
              <a:highlight>
                <a:srgbClr val="FFFFFF"/>
              </a:highlight>
            </a:endParaRPr>
          </a:p>
          <a:p>
            <a:pPr indent="0" lvl="0" marL="0" rtl="0" algn="l">
              <a:spcBef>
                <a:spcPts val="0"/>
              </a:spcBef>
              <a:spcAft>
                <a:spcPts val="0"/>
              </a:spcAft>
              <a:buNone/>
            </a:pPr>
            <a:r>
              <a:t/>
            </a:r>
            <a:endParaRPr sz="1200">
              <a:solidFill>
                <a:srgbClr val="444444"/>
              </a:solidFill>
              <a:highlight>
                <a:srgbClr val="FFFFFF"/>
              </a:highlight>
            </a:endParaRPr>
          </a:p>
        </p:txBody>
      </p:sp>
      <p:pic>
        <p:nvPicPr>
          <p:cNvPr id="231" name="Google Shape;231;p39"/>
          <p:cNvPicPr preferRelativeResize="0"/>
          <p:nvPr/>
        </p:nvPicPr>
        <p:blipFill>
          <a:blip r:embed="rId3">
            <a:alphaModFix/>
          </a:blip>
          <a:stretch>
            <a:fillRect/>
          </a:stretch>
        </p:blipFill>
        <p:spPr>
          <a:xfrm>
            <a:off x="623150" y="1873575"/>
            <a:ext cx="4467225" cy="1562100"/>
          </a:xfrm>
          <a:prstGeom prst="rect">
            <a:avLst/>
          </a:prstGeom>
          <a:noFill/>
          <a:ln>
            <a:noFill/>
          </a:ln>
        </p:spPr>
      </p:pic>
      <p:pic>
        <p:nvPicPr>
          <p:cNvPr id="232" name="Google Shape;232;p39"/>
          <p:cNvPicPr preferRelativeResize="0"/>
          <p:nvPr/>
        </p:nvPicPr>
        <p:blipFill>
          <a:blip r:embed="rId4">
            <a:alphaModFix/>
          </a:blip>
          <a:stretch>
            <a:fillRect/>
          </a:stretch>
        </p:blipFill>
        <p:spPr>
          <a:xfrm>
            <a:off x="127850" y="1378275"/>
            <a:ext cx="4962525" cy="495300"/>
          </a:xfrm>
          <a:prstGeom prst="rect">
            <a:avLst/>
          </a:prstGeom>
          <a:noFill/>
          <a:ln>
            <a:noFill/>
          </a:ln>
        </p:spPr>
      </p:pic>
      <p:pic>
        <p:nvPicPr>
          <p:cNvPr id="233" name="Google Shape;233;p39"/>
          <p:cNvPicPr preferRelativeResize="0"/>
          <p:nvPr/>
        </p:nvPicPr>
        <p:blipFill>
          <a:blip r:embed="rId5">
            <a:alphaModFix/>
          </a:blip>
          <a:stretch>
            <a:fillRect/>
          </a:stretch>
        </p:blipFill>
        <p:spPr>
          <a:xfrm>
            <a:off x="5573475" y="3014150"/>
            <a:ext cx="3495675" cy="1933575"/>
          </a:xfrm>
          <a:prstGeom prst="rect">
            <a:avLst/>
          </a:prstGeom>
          <a:noFill/>
          <a:ln>
            <a:noFill/>
          </a:ln>
        </p:spPr>
      </p:pic>
      <p:pic>
        <p:nvPicPr>
          <p:cNvPr id="234" name="Google Shape;234;p39"/>
          <p:cNvPicPr preferRelativeResize="0"/>
          <p:nvPr/>
        </p:nvPicPr>
        <p:blipFill>
          <a:blip r:embed="rId6">
            <a:alphaModFix/>
          </a:blip>
          <a:stretch>
            <a:fillRect/>
          </a:stretch>
        </p:blipFill>
        <p:spPr>
          <a:xfrm>
            <a:off x="313525" y="3972275"/>
            <a:ext cx="4867275" cy="704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Report Link</a:t>
            </a:r>
            <a:endParaRPr/>
          </a:p>
        </p:txBody>
      </p:sp>
      <p:sp>
        <p:nvSpPr>
          <p:cNvPr id="240" name="Google Shape;240;p40"/>
          <p:cNvSpPr txBox="1"/>
          <p:nvPr>
            <p:ph idx="1" type="body"/>
          </p:nvPr>
        </p:nvSpPr>
        <p:spPr>
          <a:xfrm>
            <a:off x="311700" y="1271176"/>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u="sng">
                <a:solidFill>
                  <a:schemeClr val="hlink"/>
                </a:solidFill>
                <a:hlinkClick r:id="rId3"/>
              </a:rPr>
              <a:t>https://www.overleaf.com/read/jhjmjnwgmzcn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graphicFrame>
        <p:nvGraphicFramePr>
          <p:cNvPr id="245" name="Google Shape;245;p41"/>
          <p:cNvGraphicFramePr/>
          <p:nvPr/>
        </p:nvGraphicFramePr>
        <p:xfrm>
          <a:off x="890525" y="2000250"/>
          <a:ext cx="3000000" cy="3000000"/>
        </p:xfrm>
        <a:graphic>
          <a:graphicData uri="http://schemas.openxmlformats.org/drawingml/2006/table">
            <a:tbl>
              <a:tblPr>
                <a:noFill/>
                <a:tableStyleId>{A07BB4D7-ADE9-4583-986F-485397F3E650}</a:tableStyleId>
              </a:tblPr>
              <a:tblGrid>
                <a:gridCol w="3681475"/>
                <a:gridCol w="3619500"/>
              </a:tblGrid>
              <a:tr h="562675">
                <a:tc>
                  <a:txBody>
                    <a:bodyPr/>
                    <a:lstStyle/>
                    <a:p>
                      <a:pPr indent="0" lvl="0" marL="0" rtl="0" algn="ctr">
                        <a:spcBef>
                          <a:spcPts val="0"/>
                        </a:spcBef>
                        <a:spcAft>
                          <a:spcPts val="0"/>
                        </a:spcAft>
                        <a:buNone/>
                      </a:pPr>
                      <a:r>
                        <a:rPr b="1" lang="en" sz="1900"/>
                        <a:t>Models</a:t>
                      </a:r>
                      <a:endParaRPr b="1" sz="1900"/>
                    </a:p>
                  </a:txBody>
                  <a:tcPr marT="91425" marB="91425" marR="91425" marL="91425"/>
                </a:tc>
                <a:tc>
                  <a:txBody>
                    <a:bodyPr/>
                    <a:lstStyle/>
                    <a:p>
                      <a:pPr indent="0" lvl="0" marL="0" rtl="0" algn="ctr">
                        <a:spcBef>
                          <a:spcPts val="0"/>
                        </a:spcBef>
                        <a:spcAft>
                          <a:spcPts val="0"/>
                        </a:spcAft>
                        <a:buNone/>
                      </a:pPr>
                      <a:r>
                        <a:rPr b="1" lang="en" sz="1600"/>
                        <a:t>CNN</a:t>
                      </a:r>
                      <a:endParaRPr b="1" sz="1600"/>
                    </a:p>
                  </a:txBody>
                  <a:tcPr marT="91425" marB="91425" marR="91425" marL="91425"/>
                </a:tc>
              </a:tr>
              <a:tr h="471925">
                <a:tc>
                  <a:txBody>
                    <a:bodyPr/>
                    <a:lstStyle/>
                    <a:p>
                      <a:pPr indent="0" lvl="0" marL="0" rtl="0" algn="ctr">
                        <a:spcBef>
                          <a:spcPts val="0"/>
                        </a:spcBef>
                        <a:spcAft>
                          <a:spcPts val="0"/>
                        </a:spcAft>
                        <a:buNone/>
                      </a:pPr>
                      <a:r>
                        <a:rPr lang="en"/>
                        <a:t>Our accuracy</a:t>
                      </a:r>
                      <a:endParaRPr/>
                    </a:p>
                  </a:txBody>
                  <a:tcPr marT="91425" marB="91425" marR="91425" marL="91425"/>
                </a:tc>
                <a:tc>
                  <a:txBody>
                    <a:bodyPr/>
                    <a:lstStyle/>
                    <a:p>
                      <a:pPr indent="0" lvl="0" marL="0" rtl="0" algn="ctr">
                        <a:spcBef>
                          <a:spcPts val="0"/>
                        </a:spcBef>
                        <a:spcAft>
                          <a:spcPts val="0"/>
                        </a:spcAft>
                        <a:buNone/>
                      </a:pPr>
                      <a:r>
                        <a:rPr lang="en"/>
                        <a:t>90%</a:t>
                      </a:r>
                      <a:endParaRPr/>
                    </a:p>
                  </a:txBody>
                  <a:tcPr marT="91425" marB="91425" marR="91425" marL="91425"/>
                </a:tc>
              </a:tr>
              <a:tr h="471925">
                <a:tc>
                  <a:txBody>
                    <a:bodyPr/>
                    <a:lstStyle/>
                    <a:p>
                      <a:pPr indent="0" lvl="0" marL="0" rtl="0" algn="ctr">
                        <a:spcBef>
                          <a:spcPts val="0"/>
                        </a:spcBef>
                        <a:spcAft>
                          <a:spcPts val="0"/>
                        </a:spcAft>
                        <a:buNone/>
                      </a:pPr>
                      <a:r>
                        <a:rPr lang="en"/>
                        <a:t>Base paper accuracy</a:t>
                      </a:r>
                      <a:endParaRPr/>
                    </a:p>
                  </a:txBody>
                  <a:tcPr marT="91425" marB="91425" marR="91425" marL="91425"/>
                </a:tc>
                <a:tc>
                  <a:txBody>
                    <a:bodyPr/>
                    <a:lstStyle/>
                    <a:p>
                      <a:pPr indent="0" lvl="0" marL="0" rtl="0" algn="ctr">
                        <a:spcBef>
                          <a:spcPts val="0"/>
                        </a:spcBef>
                        <a:spcAft>
                          <a:spcPts val="0"/>
                        </a:spcAft>
                        <a:buNone/>
                      </a:pPr>
                      <a:r>
                        <a:rPr lang="en"/>
                        <a:t>82%</a:t>
                      </a:r>
                      <a:endParaRPr/>
                    </a:p>
                  </a:txBody>
                  <a:tcPr marT="91425" marB="91425" marR="91425" marL="91425"/>
                </a:tc>
              </a:tr>
            </a:tbl>
          </a:graphicData>
        </a:graphic>
      </p:graphicFrame>
      <p:sp>
        <p:nvSpPr>
          <p:cNvPr id="246" name="Google Shape;246;p41"/>
          <p:cNvSpPr txBox="1"/>
          <p:nvPr/>
        </p:nvSpPr>
        <p:spPr>
          <a:xfrm>
            <a:off x="644475" y="1165025"/>
            <a:ext cx="7448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600">
                <a:solidFill>
                  <a:schemeClr val="dk1"/>
                </a:solidFill>
              </a:rPr>
              <a:t>Comparison between the accuracy of our model and the base paper</a:t>
            </a:r>
            <a:endParaRPr b="1" sz="16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idx="1" type="body"/>
          </p:nvPr>
        </p:nvSpPr>
        <p:spPr>
          <a:xfrm>
            <a:off x="570125" y="772500"/>
            <a:ext cx="8262300" cy="394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rPr>
              <a:t>Yoga’s popularity is increasing daily. Doing Yoga regularly helps physically, mentally, and spiritually. Many people practice yoga without any formal training. However,</a:t>
            </a:r>
            <a:r>
              <a:rPr b="1" lang="en" sz="1600">
                <a:solidFill>
                  <a:schemeClr val="dk1"/>
                </a:solidFill>
              </a:rPr>
              <a:t> practicing yoga incorrectly or even without proper supervision can lead to serious health problems such as stroke, nerve damage, and so on</a:t>
            </a:r>
            <a:r>
              <a:rPr lang="en" sz="1600">
                <a:solidFill>
                  <a:schemeClr val="dk1"/>
                </a:solidFill>
              </a:rPr>
              <a:t>. It’s not easy for novice people to find the incorrect parts of their Yoga poses by themselves and not every user has the opportunity to work with a professional educator. For many yoga beginners, self-study, including such as blindly following a recorded yoga video or remotely following a live yoga session, has been the only way to master the fundamentals. As a result, they have no way of determining whether their position is perfect or not without the instructor’s assistance.  </a:t>
            </a:r>
            <a:r>
              <a:rPr b="1" lang="en" sz="1600">
                <a:solidFill>
                  <a:schemeClr val="dk1"/>
                </a:solidFill>
              </a:rPr>
              <a:t>Therefore there is a need for scientific posture analysis ensuring appropriate yoga posture is an essential aspect to consider. </a:t>
            </a:r>
            <a:endParaRPr b="1" sz="1600">
              <a:solidFill>
                <a:schemeClr val="dk1"/>
              </a:solidFill>
            </a:endParaRPr>
          </a:p>
          <a:p>
            <a:pPr indent="0" lvl="0" marL="0" rtl="0" algn="l">
              <a:spcBef>
                <a:spcPts val="0"/>
              </a:spcBef>
              <a:spcAft>
                <a:spcPts val="0"/>
              </a:spcAft>
              <a:buClr>
                <a:schemeClr val="dk1"/>
              </a:buClr>
              <a:buSzPts val="1100"/>
              <a:buFont typeface="Arial"/>
              <a:buNone/>
            </a:pPr>
            <a:r>
              <a:t/>
            </a:r>
            <a:endParaRPr b="1"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1200"/>
              </a:spcAft>
              <a:buClr>
                <a:schemeClr val="dk1"/>
              </a:buClr>
              <a:buSzPts val="1100"/>
              <a:buFont typeface="Arial"/>
              <a:buNone/>
            </a:pPr>
            <a:r>
              <a:t/>
            </a:r>
            <a:endParaRPr sz="1600">
              <a:solidFill>
                <a:schemeClr val="dk1"/>
              </a:solidFill>
            </a:endParaRPr>
          </a:p>
        </p:txBody>
      </p:sp>
      <p:sp>
        <p:nvSpPr>
          <p:cNvPr id="69" name="Google Shape;69;p15"/>
          <p:cNvSpPr txBox="1"/>
          <p:nvPr/>
        </p:nvSpPr>
        <p:spPr>
          <a:xfrm>
            <a:off x="384875" y="203100"/>
            <a:ext cx="67179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t>Motivation</a:t>
            </a:r>
            <a:endParaRPr b="1" sz="25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2"/>
          <p:cNvSpPr txBox="1"/>
          <p:nvPr/>
        </p:nvSpPr>
        <p:spPr>
          <a:xfrm>
            <a:off x="619700" y="362600"/>
            <a:ext cx="827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52" name="Google Shape;252;p42"/>
          <p:cNvPicPr preferRelativeResize="0"/>
          <p:nvPr/>
        </p:nvPicPr>
        <p:blipFill rotWithShape="1">
          <a:blip r:embed="rId3">
            <a:alphaModFix/>
          </a:blip>
          <a:srcRect b="21808" l="28897" r="30038" t="19708"/>
          <a:stretch/>
        </p:blipFill>
        <p:spPr>
          <a:xfrm>
            <a:off x="4085925" y="1936488"/>
            <a:ext cx="2756725" cy="2207299"/>
          </a:xfrm>
          <a:prstGeom prst="rect">
            <a:avLst/>
          </a:prstGeom>
          <a:noFill/>
          <a:ln>
            <a:noFill/>
          </a:ln>
        </p:spPr>
      </p:pic>
      <p:pic>
        <p:nvPicPr>
          <p:cNvPr id="253" name="Google Shape;253;p42"/>
          <p:cNvPicPr preferRelativeResize="0"/>
          <p:nvPr/>
        </p:nvPicPr>
        <p:blipFill rotWithShape="1">
          <a:blip r:embed="rId4">
            <a:alphaModFix/>
          </a:blip>
          <a:srcRect b="20497" l="28904" r="29691" t="19428"/>
          <a:stretch/>
        </p:blipFill>
        <p:spPr>
          <a:xfrm>
            <a:off x="457075" y="1789625"/>
            <a:ext cx="2515974" cy="2501025"/>
          </a:xfrm>
          <a:prstGeom prst="rect">
            <a:avLst/>
          </a:prstGeom>
          <a:noFill/>
          <a:ln>
            <a:noFill/>
          </a:ln>
        </p:spPr>
      </p:pic>
      <p:cxnSp>
        <p:nvCxnSpPr>
          <p:cNvPr id="254" name="Google Shape;254;p42"/>
          <p:cNvCxnSpPr>
            <a:stCxn id="253" idx="3"/>
            <a:endCxn id="252" idx="1"/>
          </p:cNvCxnSpPr>
          <p:nvPr/>
        </p:nvCxnSpPr>
        <p:spPr>
          <a:xfrm>
            <a:off x="2973049" y="3040137"/>
            <a:ext cx="1113000" cy="0"/>
          </a:xfrm>
          <a:prstGeom prst="straightConnector1">
            <a:avLst/>
          </a:prstGeom>
          <a:noFill/>
          <a:ln cap="flat" cmpd="sng" w="28575">
            <a:solidFill>
              <a:schemeClr val="dk1"/>
            </a:solidFill>
            <a:prstDash val="solid"/>
            <a:round/>
            <a:headEnd len="med" w="med" type="none"/>
            <a:tailEnd len="med" w="med" type="triangle"/>
          </a:ln>
        </p:spPr>
      </p:cxnSp>
      <p:sp>
        <p:nvSpPr>
          <p:cNvPr id="255" name="Google Shape;255;p42"/>
          <p:cNvSpPr txBox="1"/>
          <p:nvPr/>
        </p:nvSpPr>
        <p:spPr>
          <a:xfrm>
            <a:off x="1053575" y="644475"/>
            <a:ext cx="6759900" cy="109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t>Future Scope</a:t>
            </a:r>
            <a:endParaRPr sz="2500"/>
          </a:p>
          <a:p>
            <a:pPr indent="0" lvl="0" marL="0" rtl="0" algn="l">
              <a:spcBef>
                <a:spcPts val="0"/>
              </a:spcBef>
              <a:spcAft>
                <a:spcPts val="0"/>
              </a:spcAft>
              <a:buNone/>
            </a:pPr>
            <a:r>
              <a:t/>
            </a:r>
            <a:endParaRPr b="1" sz="1600"/>
          </a:p>
          <a:p>
            <a:pPr indent="0" lvl="0" marL="0" rtl="0" algn="l">
              <a:spcBef>
                <a:spcPts val="0"/>
              </a:spcBef>
              <a:spcAft>
                <a:spcPts val="0"/>
              </a:spcAft>
              <a:buNone/>
            </a:pPr>
            <a:r>
              <a:rPr lang="en" sz="1800"/>
              <a:t>Trying to apply this model on automated Yoga Trainers</a:t>
            </a:r>
            <a:endParaRPr sz="18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Contribution</a:t>
            </a:r>
            <a:endParaRPr/>
          </a:p>
        </p:txBody>
      </p:sp>
      <p:sp>
        <p:nvSpPr>
          <p:cNvPr id="261" name="Google Shape;261;p43"/>
          <p:cNvSpPr txBox="1"/>
          <p:nvPr>
            <p:ph idx="1" type="body"/>
          </p:nvPr>
        </p:nvSpPr>
        <p:spPr>
          <a:xfrm>
            <a:off x="582525" y="1152475"/>
            <a:ext cx="35199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1500">
                <a:solidFill>
                  <a:srgbClr val="000000"/>
                </a:solidFill>
              </a:rPr>
              <a:t>Simran(065):</a:t>
            </a:r>
            <a:endParaRPr b="1" sz="1500">
              <a:solidFill>
                <a:srgbClr val="000000"/>
              </a:solidFill>
            </a:endParaRPr>
          </a:p>
          <a:p>
            <a:pPr indent="-311150" lvl="0" marL="457200" rtl="0" algn="l">
              <a:spcBef>
                <a:spcPts val="1200"/>
              </a:spcBef>
              <a:spcAft>
                <a:spcPts val="0"/>
              </a:spcAft>
              <a:buClr>
                <a:srgbClr val="000000"/>
              </a:buClr>
              <a:buSzPts val="1300"/>
              <a:buChar char="●"/>
            </a:pPr>
            <a:r>
              <a:rPr lang="en" sz="1300">
                <a:solidFill>
                  <a:srgbClr val="000000"/>
                </a:solidFill>
              </a:rPr>
              <a:t>Contribute</a:t>
            </a:r>
            <a:r>
              <a:rPr lang="en" sz="1300">
                <a:solidFill>
                  <a:srgbClr val="000000"/>
                </a:solidFill>
              </a:rPr>
              <a:t> to search dataset</a:t>
            </a:r>
            <a:endParaRPr sz="1300">
              <a:solidFill>
                <a:srgbClr val="000000"/>
              </a:solidFill>
            </a:endParaRPr>
          </a:p>
          <a:p>
            <a:pPr indent="-311150" lvl="0" marL="457200" rtl="0" algn="l">
              <a:spcBef>
                <a:spcPts val="0"/>
              </a:spcBef>
              <a:spcAft>
                <a:spcPts val="0"/>
              </a:spcAft>
              <a:buClr>
                <a:srgbClr val="000000"/>
              </a:buClr>
              <a:buSzPts val="1300"/>
              <a:buChar char="●"/>
            </a:pPr>
            <a:r>
              <a:rPr lang="en" sz="1300">
                <a:solidFill>
                  <a:srgbClr val="000000"/>
                </a:solidFill>
              </a:rPr>
              <a:t>EDA</a:t>
            </a:r>
            <a:endParaRPr sz="1300">
              <a:solidFill>
                <a:srgbClr val="000000"/>
              </a:solidFill>
            </a:endParaRPr>
          </a:p>
          <a:p>
            <a:pPr indent="-311150" lvl="0" marL="457200" rtl="0" algn="l">
              <a:spcBef>
                <a:spcPts val="0"/>
              </a:spcBef>
              <a:spcAft>
                <a:spcPts val="0"/>
              </a:spcAft>
              <a:buClr>
                <a:srgbClr val="000000"/>
              </a:buClr>
              <a:buSzPts val="1300"/>
              <a:buChar char="●"/>
            </a:pPr>
            <a:r>
              <a:rPr lang="en" sz="1300">
                <a:solidFill>
                  <a:srgbClr val="000000"/>
                </a:solidFill>
              </a:rPr>
              <a:t>ML Algorithms</a:t>
            </a:r>
            <a:endParaRPr sz="1300">
              <a:solidFill>
                <a:srgbClr val="000000"/>
              </a:solidFill>
            </a:endParaRPr>
          </a:p>
          <a:p>
            <a:pPr indent="-311150" lvl="0" marL="457200" rtl="0" algn="l">
              <a:spcBef>
                <a:spcPts val="0"/>
              </a:spcBef>
              <a:spcAft>
                <a:spcPts val="0"/>
              </a:spcAft>
              <a:buClr>
                <a:srgbClr val="000000"/>
              </a:buClr>
              <a:buSzPts val="1300"/>
              <a:buChar char="●"/>
            </a:pPr>
            <a:r>
              <a:rPr lang="en" sz="1300">
                <a:solidFill>
                  <a:srgbClr val="000000"/>
                </a:solidFill>
              </a:rPr>
              <a:t>Feature Extraction </a:t>
            </a:r>
            <a:endParaRPr sz="1300">
              <a:solidFill>
                <a:srgbClr val="000000"/>
              </a:solidFill>
            </a:endParaRPr>
          </a:p>
          <a:p>
            <a:pPr indent="-311150" lvl="0" marL="457200" rtl="0" algn="l">
              <a:spcBef>
                <a:spcPts val="0"/>
              </a:spcBef>
              <a:spcAft>
                <a:spcPts val="0"/>
              </a:spcAft>
              <a:buClr>
                <a:srgbClr val="000000"/>
              </a:buClr>
              <a:buSzPts val="1300"/>
              <a:buChar char="●"/>
            </a:pPr>
            <a:r>
              <a:rPr lang="en" sz="1300">
                <a:solidFill>
                  <a:srgbClr val="000000"/>
                </a:solidFill>
              </a:rPr>
              <a:t>Presentation</a:t>
            </a:r>
            <a:endParaRPr sz="1300">
              <a:solidFill>
                <a:srgbClr val="000000"/>
              </a:solidFill>
            </a:endParaRPr>
          </a:p>
          <a:p>
            <a:pPr indent="0" lvl="0" marL="0" rtl="0" algn="l">
              <a:spcBef>
                <a:spcPts val="1200"/>
              </a:spcBef>
              <a:spcAft>
                <a:spcPts val="0"/>
              </a:spcAft>
              <a:buNone/>
            </a:pPr>
            <a:r>
              <a:rPr b="1" lang="en" sz="1500">
                <a:solidFill>
                  <a:srgbClr val="000000"/>
                </a:solidFill>
              </a:rPr>
              <a:t>Simran Singh(033):</a:t>
            </a:r>
            <a:endParaRPr b="1" sz="1500">
              <a:solidFill>
                <a:srgbClr val="000000"/>
              </a:solidFill>
            </a:endParaRPr>
          </a:p>
          <a:p>
            <a:pPr indent="-311150" lvl="0" marL="457200" rtl="0" algn="l">
              <a:spcBef>
                <a:spcPts val="1200"/>
              </a:spcBef>
              <a:spcAft>
                <a:spcPts val="0"/>
              </a:spcAft>
              <a:buClr>
                <a:schemeClr val="dk1"/>
              </a:buClr>
              <a:buSzPts val="1300"/>
              <a:buChar char="●"/>
            </a:pPr>
            <a:r>
              <a:rPr lang="en" sz="1300">
                <a:solidFill>
                  <a:schemeClr val="dk1"/>
                </a:solidFill>
              </a:rPr>
              <a:t>Contribute to search dataset</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E</a:t>
            </a:r>
            <a:r>
              <a:rPr lang="en" sz="1300">
                <a:solidFill>
                  <a:schemeClr val="dk1"/>
                </a:solidFill>
                <a:highlight>
                  <a:srgbClr val="FFFFFF"/>
                </a:highlight>
                <a:latin typeface="Roboto"/>
                <a:ea typeface="Roboto"/>
                <a:cs typeface="Roboto"/>
                <a:sym typeface="Roboto"/>
              </a:rPr>
              <a:t>xtract the dataset(images) from url using RUST</a:t>
            </a:r>
            <a:endParaRPr sz="1300">
              <a:solidFill>
                <a:schemeClr val="dk1"/>
              </a:solidFill>
            </a:endParaRPr>
          </a:p>
          <a:p>
            <a:pPr indent="-311150" lvl="0" marL="457200" rtl="0" algn="l">
              <a:spcBef>
                <a:spcPts val="0"/>
              </a:spcBef>
              <a:spcAft>
                <a:spcPts val="0"/>
              </a:spcAft>
              <a:buClr>
                <a:srgbClr val="000000"/>
              </a:buClr>
              <a:buSzPts val="1300"/>
              <a:buChar char="●"/>
            </a:pPr>
            <a:r>
              <a:rPr lang="en" sz="1300">
                <a:solidFill>
                  <a:srgbClr val="000000"/>
                </a:solidFill>
              </a:rPr>
              <a:t>CNN</a:t>
            </a:r>
            <a:endParaRPr sz="1300">
              <a:solidFill>
                <a:srgbClr val="000000"/>
              </a:solidFill>
            </a:endParaRPr>
          </a:p>
          <a:p>
            <a:pPr indent="-311150" lvl="0" marL="457200" rtl="0" algn="l">
              <a:lnSpc>
                <a:spcPct val="100000"/>
              </a:lnSpc>
              <a:spcBef>
                <a:spcPts val="0"/>
              </a:spcBef>
              <a:spcAft>
                <a:spcPts val="0"/>
              </a:spcAft>
              <a:buClr>
                <a:srgbClr val="000000"/>
              </a:buClr>
              <a:buSzPts val="1300"/>
              <a:buChar char="●"/>
            </a:pPr>
            <a:r>
              <a:rPr lang="en" sz="1400">
                <a:solidFill>
                  <a:schemeClr val="dk1"/>
                </a:solidFill>
              </a:rPr>
              <a:t>Ensemble Technique</a:t>
            </a:r>
            <a:endParaRPr sz="1300">
              <a:solidFill>
                <a:srgbClr val="000000"/>
              </a:solidFill>
            </a:endParaRPr>
          </a:p>
        </p:txBody>
      </p:sp>
      <p:sp>
        <p:nvSpPr>
          <p:cNvPr id="262" name="Google Shape;262;p43"/>
          <p:cNvSpPr txBox="1"/>
          <p:nvPr/>
        </p:nvSpPr>
        <p:spPr>
          <a:xfrm>
            <a:off x="4229100" y="1171050"/>
            <a:ext cx="4114800" cy="280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t>Sakshi Singh(074):</a:t>
            </a:r>
            <a:endParaRPr b="1" sz="1500"/>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Search Research Paper</a:t>
            </a:r>
            <a:endParaRPr/>
          </a:p>
          <a:p>
            <a:pPr indent="-317500" lvl="0" marL="457200" rtl="0" algn="l">
              <a:spcBef>
                <a:spcPts val="0"/>
              </a:spcBef>
              <a:spcAft>
                <a:spcPts val="0"/>
              </a:spcAft>
              <a:buSzPts val="1400"/>
              <a:buChar char="●"/>
            </a:pPr>
            <a:r>
              <a:rPr lang="en"/>
              <a:t>Report and Presentation</a:t>
            </a:r>
            <a:endParaRPr/>
          </a:p>
          <a:p>
            <a:pPr indent="-317500" lvl="0" marL="457200" rtl="0" algn="l">
              <a:spcBef>
                <a:spcPts val="0"/>
              </a:spcBef>
              <a:spcAft>
                <a:spcPts val="0"/>
              </a:spcAft>
              <a:buSzPts val="1400"/>
              <a:buChar char="●"/>
            </a:pPr>
            <a:r>
              <a:rPr lang="en"/>
              <a:t>ML Algorithms</a:t>
            </a:r>
            <a:endParaRPr/>
          </a:p>
          <a:p>
            <a:pPr indent="-317500" lvl="0" marL="457200" rtl="0" algn="l">
              <a:spcBef>
                <a:spcPts val="0"/>
              </a:spcBef>
              <a:spcAft>
                <a:spcPts val="0"/>
              </a:spcAft>
              <a:buSzPts val="1400"/>
              <a:buChar char="●"/>
            </a:pPr>
            <a:r>
              <a:rPr lang="en"/>
              <a:t>Ensemble Technique</a:t>
            </a:r>
            <a:endParaRPr/>
          </a:p>
          <a:p>
            <a:pPr indent="0" lvl="0" marL="457200" rtl="0" algn="l">
              <a:spcBef>
                <a:spcPts val="0"/>
              </a:spcBef>
              <a:spcAft>
                <a:spcPts val="0"/>
              </a:spcAft>
              <a:buNone/>
            </a:pPr>
            <a:r>
              <a:t/>
            </a:r>
            <a:endParaRPr/>
          </a:p>
          <a:p>
            <a:pPr indent="0" lvl="0" marL="0" rtl="0" algn="l">
              <a:spcBef>
                <a:spcPts val="0"/>
              </a:spcBef>
              <a:spcAft>
                <a:spcPts val="0"/>
              </a:spcAft>
              <a:buNone/>
            </a:pPr>
            <a:r>
              <a:rPr b="1" lang="en" sz="1500"/>
              <a:t>Nandini Verma(017):</a:t>
            </a:r>
            <a:endParaRPr b="1" sz="1500"/>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Search Base Paper</a:t>
            </a:r>
            <a:endParaRPr/>
          </a:p>
          <a:p>
            <a:pPr indent="-317500" lvl="0" marL="457200" rtl="0" algn="l">
              <a:spcBef>
                <a:spcPts val="0"/>
              </a:spcBef>
              <a:spcAft>
                <a:spcPts val="0"/>
              </a:spcAft>
              <a:buSzPts val="1400"/>
              <a:buChar char="●"/>
            </a:pPr>
            <a:r>
              <a:rPr lang="en">
                <a:solidFill>
                  <a:schemeClr val="dk1"/>
                </a:solidFill>
              </a:rPr>
              <a:t>Ensemble Technique</a:t>
            </a:r>
            <a:endParaRPr>
              <a:solidFill>
                <a:schemeClr val="dk1"/>
              </a:solidFill>
            </a:endParaRPr>
          </a:p>
          <a:p>
            <a:pPr indent="-317500" lvl="0" marL="457200" rtl="0" algn="l">
              <a:lnSpc>
                <a:spcPct val="115000"/>
              </a:lnSpc>
              <a:spcBef>
                <a:spcPts val="0"/>
              </a:spcBef>
              <a:spcAft>
                <a:spcPts val="0"/>
              </a:spcAft>
              <a:buSzPts val="1400"/>
              <a:buChar char="●"/>
            </a:pPr>
            <a:r>
              <a:rPr lang="en" sz="1300">
                <a:solidFill>
                  <a:schemeClr val="dk1"/>
                </a:solidFill>
              </a:rPr>
              <a:t>CNN</a:t>
            </a:r>
            <a:endParaRPr sz="1050">
              <a:solidFill>
                <a:srgbClr val="4D5156"/>
              </a:solidFill>
              <a:highlight>
                <a:srgbClr val="FFFFFF"/>
              </a:highlight>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4"/>
          <p:cNvSpPr txBox="1"/>
          <p:nvPr>
            <p:ph idx="1" type="body"/>
          </p:nvPr>
        </p:nvSpPr>
        <p:spPr>
          <a:xfrm>
            <a:off x="311700" y="0"/>
            <a:ext cx="8520600" cy="45690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sz="5400">
                <a:solidFill>
                  <a:schemeClr val="dk1"/>
                </a:solidFill>
              </a:rPr>
              <a:t>Thank You!</a:t>
            </a:r>
            <a:endParaRPr sz="54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idx="1" type="body"/>
          </p:nvPr>
        </p:nvSpPr>
        <p:spPr>
          <a:xfrm>
            <a:off x="311700" y="606500"/>
            <a:ext cx="8520600" cy="3962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 sz="1500">
                <a:solidFill>
                  <a:schemeClr val="dk1"/>
                </a:solidFill>
              </a:rPr>
              <a:t>T</a:t>
            </a:r>
            <a:r>
              <a:rPr lang="en" sz="1500">
                <a:solidFill>
                  <a:schemeClr val="dk1"/>
                </a:solidFill>
              </a:rPr>
              <a:t>he most crucial part of yoga practice is to do it correctly, as any incorrect position can be harmful and lead to injury.</a:t>
            </a:r>
            <a:endParaRPr sz="1500">
              <a:solidFill>
                <a:schemeClr val="dk1"/>
              </a:solidFill>
            </a:endParaRPr>
          </a:p>
          <a:p>
            <a:pPr indent="0" lvl="0" marL="0" rtl="0" algn="l">
              <a:spcBef>
                <a:spcPts val="1200"/>
              </a:spcBef>
              <a:spcAft>
                <a:spcPts val="0"/>
              </a:spcAft>
              <a:buClr>
                <a:schemeClr val="dk1"/>
              </a:buClr>
              <a:buSzPts val="1100"/>
              <a:buFont typeface="Arial"/>
              <a:buNone/>
            </a:pPr>
            <a:r>
              <a:rPr lang="en" sz="1500">
                <a:solidFill>
                  <a:schemeClr val="dk1"/>
                </a:solidFill>
              </a:rPr>
              <a:t>Self-Learning Assistant needs to support the self-learners in receiving feedbacks for correct experiences and exercises. It is very important that learning from the self-learning system should give the same feeling and experience to that of learning from the professional instructors. Moreover, it should make the self-learners more understandable and flexible. It should also attract self-learners in order to continue using the system.</a:t>
            </a:r>
            <a:endParaRPr sz="1500">
              <a:solidFill>
                <a:schemeClr val="dk1"/>
              </a:solidFill>
            </a:endParaRPr>
          </a:p>
          <a:p>
            <a:pPr indent="0" lvl="0" marL="0" rtl="0" algn="l">
              <a:spcBef>
                <a:spcPts val="1200"/>
              </a:spcBef>
              <a:spcAft>
                <a:spcPts val="0"/>
              </a:spcAft>
              <a:buClr>
                <a:schemeClr val="dk1"/>
              </a:buClr>
              <a:buSzPts val="1100"/>
              <a:buFont typeface="Arial"/>
              <a:buNone/>
            </a:pPr>
            <a:r>
              <a:rPr lang="en" sz="1500">
                <a:solidFill>
                  <a:schemeClr val="dk1"/>
                </a:solidFill>
              </a:rPr>
              <a:t>The </a:t>
            </a:r>
            <a:r>
              <a:rPr b="1" lang="en" sz="1500">
                <a:solidFill>
                  <a:schemeClr val="dk1"/>
                </a:solidFill>
              </a:rPr>
              <a:t>feedback function should give instructions to the self-learner</a:t>
            </a:r>
            <a:r>
              <a:rPr lang="en" sz="1500">
                <a:solidFill>
                  <a:schemeClr val="dk1"/>
                </a:solidFill>
              </a:rPr>
              <a:t>, by recording the performance and estimating how much the learner can follow the instructions from the instructor and which parts are incorrect through similarity measurements.</a:t>
            </a:r>
            <a:endParaRPr sz="1500">
              <a:solidFill>
                <a:schemeClr val="dk1"/>
              </a:solidFill>
            </a:endParaRPr>
          </a:p>
          <a:p>
            <a:pPr indent="0" lvl="0" marL="0" rtl="0" algn="l">
              <a:spcBef>
                <a:spcPts val="1200"/>
              </a:spcBef>
              <a:spcAft>
                <a:spcPts val="0"/>
              </a:spcAft>
              <a:buClr>
                <a:schemeClr val="dk1"/>
              </a:buClr>
              <a:buSzPts val="1100"/>
              <a:buFont typeface="Arial"/>
              <a:buNone/>
            </a:pPr>
            <a:r>
              <a:rPr lang="en" sz="1500">
                <a:solidFill>
                  <a:schemeClr val="dk1"/>
                </a:solidFill>
              </a:rPr>
              <a:t>This will help the learners to know their weak parts and be able to retry the wrong parts. That is the best way to let the self-learners understand and get the advantages of doing the correct one.</a:t>
            </a:r>
            <a:endParaRPr sz="1500">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217700" y="4853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Problem Statement</a:t>
            </a:r>
            <a:endParaRPr b="1"/>
          </a:p>
        </p:txBody>
      </p:sp>
      <p:sp>
        <p:nvSpPr>
          <p:cNvPr id="80" name="Google Shape;80;p17"/>
          <p:cNvSpPr txBox="1"/>
          <p:nvPr>
            <p:ph idx="1" type="body"/>
          </p:nvPr>
        </p:nvSpPr>
        <p:spPr>
          <a:xfrm>
            <a:off x="99725" y="967925"/>
            <a:ext cx="4684500" cy="4175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2000">
                <a:solidFill>
                  <a:schemeClr val="dk1"/>
                </a:solidFill>
              </a:rPr>
              <a:t>Estimating the Yoga pose from input image using DL.</a:t>
            </a:r>
            <a:endParaRPr b="1" sz="2000">
              <a:solidFill>
                <a:schemeClr val="dk1"/>
              </a:solidFill>
            </a:endParaRPr>
          </a:p>
          <a:p>
            <a:pPr indent="0" lvl="0" marL="0" rtl="0" algn="l">
              <a:spcBef>
                <a:spcPts val="1000"/>
              </a:spcBef>
              <a:spcAft>
                <a:spcPts val="0"/>
              </a:spcAft>
              <a:buClr>
                <a:schemeClr val="dk1"/>
              </a:buClr>
              <a:buSzPts val="1100"/>
              <a:buFont typeface="Arial"/>
              <a:buNone/>
            </a:pPr>
            <a:r>
              <a:t/>
            </a:r>
            <a:endParaRPr>
              <a:solidFill>
                <a:schemeClr val="dk1"/>
              </a:solidFill>
            </a:endParaRPr>
          </a:p>
          <a:p>
            <a:pPr indent="0" lvl="0" marL="0" rtl="0" algn="l">
              <a:spcBef>
                <a:spcPts val="1000"/>
              </a:spcBef>
              <a:spcAft>
                <a:spcPts val="1000"/>
              </a:spcAft>
              <a:buClr>
                <a:schemeClr val="dk1"/>
              </a:buClr>
              <a:buSzPts val="1100"/>
              <a:buFont typeface="Arial"/>
              <a:buNone/>
            </a:pPr>
            <a:r>
              <a:t/>
            </a:r>
            <a:endParaRPr sz="1500"/>
          </a:p>
        </p:txBody>
      </p:sp>
      <p:pic>
        <p:nvPicPr>
          <p:cNvPr id="81" name="Google Shape;81;p17"/>
          <p:cNvPicPr preferRelativeResize="0"/>
          <p:nvPr/>
        </p:nvPicPr>
        <p:blipFill rotWithShape="1">
          <a:blip r:embed="rId3">
            <a:alphaModFix/>
          </a:blip>
          <a:srcRect b="17624" l="15213" r="37377" t="26603"/>
          <a:stretch/>
        </p:blipFill>
        <p:spPr>
          <a:xfrm>
            <a:off x="4660125" y="967925"/>
            <a:ext cx="4275925" cy="33080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Related Work</a:t>
            </a:r>
            <a:endParaRPr b="1"/>
          </a:p>
        </p:txBody>
      </p:sp>
      <p:sp>
        <p:nvSpPr>
          <p:cNvPr id="87" name="Google Shape;87;p18"/>
          <p:cNvSpPr txBox="1"/>
          <p:nvPr>
            <p:ph idx="1" type="body"/>
          </p:nvPr>
        </p:nvSpPr>
        <p:spPr>
          <a:xfrm>
            <a:off x="311700" y="1243675"/>
            <a:ext cx="8520600" cy="365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688"/>
              <a:buFont typeface="Arial"/>
              <a:buNone/>
            </a:pPr>
            <a:r>
              <a:rPr lang="en" sz="1425">
                <a:latin typeface="Times New Roman"/>
                <a:ea typeface="Times New Roman"/>
                <a:cs typeface="Times New Roman"/>
                <a:sym typeface="Times New Roman"/>
              </a:rPr>
              <a:t>Shruti Kothari 2020 Yoga Pose Classification Using Deep Learning Ph.D. thesis SAN JOSE STATE UNIVERSITY </a:t>
            </a:r>
            <a:endParaRPr sz="1425">
              <a:latin typeface="Times New Roman"/>
              <a:ea typeface="Times New Roman"/>
              <a:cs typeface="Times New Roman"/>
              <a:sym typeface="Times New Roman"/>
            </a:endParaRPr>
          </a:p>
          <a:p>
            <a:pPr indent="0" lvl="0" marL="0" rtl="0" algn="l">
              <a:spcBef>
                <a:spcPts val="1200"/>
              </a:spcBef>
              <a:spcAft>
                <a:spcPts val="0"/>
              </a:spcAft>
              <a:buClr>
                <a:schemeClr val="dk1"/>
              </a:buClr>
              <a:buSzPts val="688"/>
              <a:buFont typeface="Arial"/>
              <a:buNone/>
            </a:pPr>
            <a:r>
              <a:rPr lang="en" sz="1425">
                <a:solidFill>
                  <a:srgbClr val="111111"/>
                </a:solidFill>
              </a:rPr>
              <a:t>A computational method using deep learning, particularly CNN, for classifying the Yoga postures from images. A dataset containing 1000 images was used , which distributed over 6 classes for building the classification model. Nearly 85% accuracy was obtained for this work. </a:t>
            </a:r>
            <a:endParaRPr sz="1425">
              <a:solidFill>
                <a:srgbClr val="111111"/>
              </a:solidFill>
            </a:endParaRPr>
          </a:p>
          <a:p>
            <a:pPr indent="0" lvl="0" marL="0" rtl="0" algn="l">
              <a:spcBef>
                <a:spcPts val="1200"/>
              </a:spcBef>
              <a:spcAft>
                <a:spcPts val="0"/>
              </a:spcAft>
              <a:buClr>
                <a:schemeClr val="dk1"/>
              </a:buClr>
              <a:buSzPts val="688"/>
              <a:buFont typeface="Arial"/>
              <a:buNone/>
            </a:pPr>
            <a:r>
              <a:rPr lang="en" sz="1425">
                <a:latin typeface="Times New Roman"/>
                <a:ea typeface="Times New Roman"/>
                <a:cs typeface="Times New Roman"/>
                <a:sym typeface="Times New Roman"/>
              </a:rPr>
              <a:t>Chen H T, He Y Z, Chou C L, Lee S Y, Lin B S P and Yu J Y 2013 Electronic Proceedings of the 2013 IEEE International Conference on Multimedia and Expo Workshops, ICMEW 2013</a:t>
            </a:r>
            <a:endParaRPr sz="1425">
              <a:latin typeface="Times New Roman"/>
              <a:ea typeface="Times New Roman"/>
              <a:cs typeface="Times New Roman"/>
              <a:sym typeface="Times New Roman"/>
            </a:endParaRPr>
          </a:p>
          <a:p>
            <a:pPr indent="0" lvl="0" marL="0" rtl="0" algn="l">
              <a:spcBef>
                <a:spcPts val="1200"/>
              </a:spcBef>
              <a:spcAft>
                <a:spcPts val="0"/>
              </a:spcAft>
              <a:buClr>
                <a:schemeClr val="dk1"/>
              </a:buClr>
              <a:buSzPts val="688"/>
              <a:buFont typeface="Arial"/>
              <a:buNone/>
            </a:pPr>
            <a:r>
              <a:rPr lang="en" sz="1425">
                <a:solidFill>
                  <a:srgbClr val="111111"/>
                </a:solidFill>
              </a:rPr>
              <a:t>A yoga posture recognition system that can recognize the yoga posture performed by the trainer. In the first step, kinetic was used to capture the body map of the user and body contour extraction. Then, the star skeleton which is a fast skeletonization technique by connecting from the centroid to other joint parts is done as the next step. From this technique, accuracy of 96% is acquired. </a:t>
            </a:r>
            <a:endParaRPr sz="1425">
              <a:solidFill>
                <a:srgbClr val="111111"/>
              </a:solidFill>
            </a:endParaRPr>
          </a:p>
          <a:p>
            <a:pPr indent="0" lvl="0" marL="0" rtl="0" algn="l">
              <a:spcBef>
                <a:spcPts val="1200"/>
              </a:spcBef>
              <a:spcAft>
                <a:spcPts val="1200"/>
              </a:spcAft>
              <a:buClr>
                <a:schemeClr val="dk1"/>
              </a:buClr>
              <a:buSzPts val="688"/>
              <a:buFont typeface="Arial"/>
              <a:buNone/>
            </a:pPr>
            <a:r>
              <a:t/>
            </a:r>
            <a:endParaRPr sz="1425">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idx="1" type="body"/>
          </p:nvPr>
        </p:nvSpPr>
        <p:spPr>
          <a:xfrm>
            <a:off x="311700" y="174950"/>
            <a:ext cx="8520600" cy="486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Clr>
                <a:schemeClr val="dk1"/>
              </a:buClr>
              <a:buSzPts val="688"/>
              <a:buFont typeface="Arial"/>
              <a:buNone/>
            </a:pPr>
            <a:r>
              <a:rPr lang="en" sz="1525">
                <a:latin typeface="Times New Roman"/>
                <a:ea typeface="Times New Roman"/>
                <a:cs typeface="Times New Roman"/>
                <a:sym typeface="Times New Roman"/>
              </a:rPr>
              <a:t>Trejo E W and Yuan P 2018 2018 2nd International Conference on Robotics and Automation Sciences, ICRAS 2018 12–17 </a:t>
            </a:r>
            <a:endParaRPr sz="1525">
              <a:latin typeface="Times New Roman"/>
              <a:ea typeface="Times New Roman"/>
              <a:cs typeface="Times New Roman"/>
              <a:sym typeface="Times New Roman"/>
            </a:endParaRPr>
          </a:p>
          <a:p>
            <a:pPr indent="0" lvl="0" marL="0" rtl="0" algn="l">
              <a:spcBef>
                <a:spcPts val="1200"/>
              </a:spcBef>
              <a:spcAft>
                <a:spcPts val="0"/>
              </a:spcAft>
              <a:buClr>
                <a:schemeClr val="dk1"/>
              </a:buClr>
              <a:buSzPts val="688"/>
              <a:buFont typeface="Arial"/>
              <a:buNone/>
            </a:pPr>
            <a:r>
              <a:rPr lang="en" sz="1525">
                <a:solidFill>
                  <a:srgbClr val="111111"/>
                </a:solidFill>
              </a:rPr>
              <a:t>A model for pose correction in yoga. the user will receive real-time instruction about the pose correction made by an expert. for this, a recognition algorithm based on the AdaBoost algorithm was used to create a robust database for estimating 6 yoga poses. Finally, 92% accuracy is obtained.</a:t>
            </a:r>
            <a:endParaRPr sz="1525">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t/>
            </a:r>
            <a:endParaRPr>
              <a:solidFill>
                <a:schemeClr val="dk1"/>
              </a:solidFill>
            </a:endParaRPr>
          </a:p>
          <a:p>
            <a:pPr indent="0" lvl="0" marL="0" rtl="0" algn="l">
              <a:spcBef>
                <a:spcPts val="1200"/>
              </a:spcBef>
              <a:spcAft>
                <a:spcPts val="1200"/>
              </a:spcAft>
              <a:buNone/>
            </a:pPr>
            <a:r>
              <a:t/>
            </a:r>
            <a:endParaRPr>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Base Paper</a:t>
            </a:r>
            <a:endParaRPr/>
          </a:p>
        </p:txBody>
      </p:sp>
      <p:sp>
        <p:nvSpPr>
          <p:cNvPr id="98" name="Google Shape;98;p20"/>
          <p:cNvSpPr txBox="1"/>
          <p:nvPr>
            <p:ph idx="1" type="body"/>
          </p:nvPr>
        </p:nvSpPr>
        <p:spPr>
          <a:xfrm>
            <a:off x="173525" y="898075"/>
            <a:ext cx="6003000" cy="408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rPr lang="en" u="sng">
                <a:solidFill>
                  <a:schemeClr val="hlink"/>
                </a:solidFill>
                <a:hlinkClick r:id="rId3"/>
              </a:rPr>
              <a:t>Yoga Asana Identification: A Deep Learning Approach</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sz="1400">
                <a:solidFill>
                  <a:schemeClr val="dk1"/>
                </a:solidFill>
                <a:latin typeface="Times New Roman"/>
                <a:ea typeface="Times New Roman"/>
                <a:cs typeface="Times New Roman"/>
                <a:sym typeface="Times New Roman"/>
              </a:rPr>
              <a:t>Josvin Jose and S Shailesh 2021 IOP Conf. Ser.: Mater. Sci. Eng. 1110 012002</a:t>
            </a:r>
            <a:endParaRPr sz="1400">
              <a:solidFill>
                <a:schemeClr val="dk1"/>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sp>
        <p:nvSpPr>
          <p:cNvPr id="99" name="Google Shape;99;p20"/>
          <p:cNvSpPr txBox="1"/>
          <p:nvPr/>
        </p:nvSpPr>
        <p:spPr>
          <a:xfrm>
            <a:off x="5750000" y="4665300"/>
            <a:ext cx="30039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t>Architecture of Yoga Asana Classifier </a:t>
            </a:r>
            <a:endParaRPr b="1" sz="1300"/>
          </a:p>
        </p:txBody>
      </p:sp>
      <p:pic>
        <p:nvPicPr>
          <p:cNvPr id="100" name="Google Shape;100;p20"/>
          <p:cNvPicPr preferRelativeResize="0"/>
          <p:nvPr/>
        </p:nvPicPr>
        <p:blipFill rotWithShape="1">
          <a:blip r:embed="rId4">
            <a:alphaModFix/>
          </a:blip>
          <a:srcRect b="7520" l="31001" r="42432" t="19672"/>
          <a:stretch/>
        </p:blipFill>
        <p:spPr>
          <a:xfrm>
            <a:off x="5911925" y="148725"/>
            <a:ext cx="3073701" cy="44923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type="title"/>
          </p:nvPr>
        </p:nvSpPr>
        <p:spPr>
          <a:xfrm>
            <a:off x="222863" y="283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a:t>
            </a:r>
            <a:endParaRPr/>
          </a:p>
        </p:txBody>
      </p:sp>
      <p:sp>
        <p:nvSpPr>
          <p:cNvPr id="106" name="Google Shape;106;p21"/>
          <p:cNvSpPr txBox="1"/>
          <p:nvPr>
            <p:ph idx="1" type="body"/>
          </p:nvPr>
        </p:nvSpPr>
        <p:spPr>
          <a:xfrm>
            <a:off x="200400" y="856600"/>
            <a:ext cx="8520600" cy="4002000"/>
          </a:xfrm>
          <a:prstGeom prst="rect">
            <a:avLst/>
          </a:prstGeom>
        </p:spPr>
        <p:txBody>
          <a:bodyPr anchorCtr="0" anchor="ctr" bIns="91425" lIns="91425" spcFirstLastPara="1" rIns="91425" wrap="square" tIns="91425">
            <a:normAutofit/>
          </a:bodyPr>
          <a:lstStyle/>
          <a:p>
            <a:pPr indent="-323850" lvl="0" marL="457200" rtl="0" algn="l">
              <a:lnSpc>
                <a:spcPct val="120000"/>
              </a:lnSpc>
              <a:spcBef>
                <a:spcPts val="800"/>
              </a:spcBef>
              <a:spcAft>
                <a:spcPts val="0"/>
              </a:spcAft>
              <a:buClr>
                <a:schemeClr val="dk1"/>
              </a:buClr>
              <a:buSzPts val="1500"/>
              <a:buAutoNum type="arabicPeriod"/>
            </a:pPr>
            <a:r>
              <a:rPr lang="en" sz="1500">
                <a:solidFill>
                  <a:schemeClr val="dk1"/>
                </a:solidFill>
              </a:rPr>
              <a:t>Yoga-82 dataset </a:t>
            </a:r>
            <a:endParaRPr sz="1500">
              <a:solidFill>
                <a:schemeClr val="dk1"/>
              </a:solidFill>
            </a:endParaRPr>
          </a:p>
          <a:p>
            <a:pPr indent="0" lvl="0" marL="457200" rtl="0" algn="l">
              <a:spcBef>
                <a:spcPts val="600"/>
              </a:spcBef>
              <a:spcAft>
                <a:spcPts val="0"/>
              </a:spcAft>
              <a:buClr>
                <a:schemeClr val="dk1"/>
              </a:buClr>
              <a:buSzPts val="1100"/>
              <a:buFont typeface="Arial"/>
              <a:buNone/>
            </a:pPr>
            <a:r>
              <a:rPr lang="en" sz="1300">
                <a:solidFill>
                  <a:schemeClr val="dk1"/>
                </a:solidFill>
              </a:rPr>
              <a:t>LINK: </a:t>
            </a:r>
            <a:r>
              <a:rPr lang="en" sz="1300" u="sng">
                <a:solidFill>
                  <a:srgbClr val="1155CC"/>
                </a:solidFill>
                <a:hlinkClick r:id="rId3">
                  <a:extLst>
                    <a:ext uri="{A12FA001-AC4F-418D-AE19-62706E023703}">
                      <ahyp:hlinkClr val="tx"/>
                    </a:ext>
                  </a:extLst>
                </a:hlinkClick>
              </a:rPr>
              <a:t>https://drive.google.com/drive/folders/1JsR99y8kGr5aPeBB4LJvvo1m6oqQdeEU?usp=sharing</a:t>
            </a:r>
            <a:endParaRPr sz="1300">
              <a:solidFill>
                <a:schemeClr val="dk1"/>
              </a:solidFill>
            </a:endParaRPr>
          </a:p>
          <a:p>
            <a:pPr indent="0" lvl="0" marL="457200" rtl="0" algn="l">
              <a:spcBef>
                <a:spcPts val="0"/>
              </a:spcBef>
              <a:spcAft>
                <a:spcPts val="0"/>
              </a:spcAft>
              <a:buClr>
                <a:schemeClr val="dk1"/>
              </a:buClr>
              <a:buSzPts val="1100"/>
              <a:buFont typeface="Arial"/>
              <a:buNone/>
            </a:pPr>
            <a:r>
              <a:rPr lang="en" sz="1450">
                <a:solidFill>
                  <a:schemeClr val="dk1"/>
                </a:solidFill>
              </a:rPr>
              <a:t>There are a total of 82 yoga pose classes in the dataset.</a:t>
            </a:r>
            <a:endParaRPr sz="1450">
              <a:solidFill>
                <a:schemeClr val="dk1"/>
              </a:solidFill>
            </a:endParaRPr>
          </a:p>
          <a:p>
            <a:pPr indent="0" lvl="0" marL="457200" rtl="0" algn="l">
              <a:spcBef>
                <a:spcPts val="0"/>
              </a:spcBef>
              <a:spcAft>
                <a:spcPts val="0"/>
              </a:spcAft>
              <a:buClr>
                <a:schemeClr val="dk1"/>
              </a:buClr>
              <a:buSzPts val="1100"/>
              <a:buFont typeface="Arial"/>
              <a:buNone/>
            </a:pPr>
            <a:r>
              <a:rPr lang="en" sz="1450">
                <a:solidFill>
                  <a:schemeClr val="dk1"/>
                </a:solidFill>
              </a:rPr>
              <a:t>The dataset has a varying number of images in each class from 64 (min.) to 1133 (max.) with an average of 347 images per class. </a:t>
            </a:r>
            <a:endParaRPr sz="1450">
              <a:solidFill>
                <a:schemeClr val="dk1"/>
              </a:solidFill>
            </a:endParaRPr>
          </a:p>
          <a:p>
            <a:pPr indent="0" lvl="0" marL="457200" rtl="0" algn="l">
              <a:spcBef>
                <a:spcPts val="0"/>
              </a:spcBef>
              <a:spcAft>
                <a:spcPts val="0"/>
              </a:spcAft>
              <a:buNone/>
            </a:pPr>
            <a:r>
              <a:t/>
            </a:r>
            <a:endParaRPr sz="1450">
              <a:solidFill>
                <a:schemeClr val="dk1"/>
              </a:solidFill>
            </a:endParaRPr>
          </a:p>
          <a:p>
            <a:pPr indent="0" lvl="0" marL="457200" rtl="0" algn="l">
              <a:spcBef>
                <a:spcPts val="0"/>
              </a:spcBef>
              <a:spcAft>
                <a:spcPts val="0"/>
              </a:spcAft>
              <a:buClr>
                <a:schemeClr val="dk1"/>
              </a:buClr>
              <a:buSzPts val="1100"/>
              <a:buFont typeface="Arial"/>
              <a:buNone/>
            </a:pPr>
            <a:r>
              <a:rPr lang="en" sz="1450">
                <a:solidFill>
                  <a:schemeClr val="dk1"/>
                </a:solidFill>
              </a:rPr>
              <a:t>Form Link: </a:t>
            </a:r>
            <a:r>
              <a:rPr lang="en" sz="1450" u="sng">
                <a:solidFill>
                  <a:srgbClr val="1155CC"/>
                </a:solidFill>
                <a:hlinkClick r:id="rId4">
                  <a:extLst>
                    <a:ext uri="{A12FA001-AC4F-418D-AE19-62706E023703}">
                      <ahyp:hlinkClr val="tx"/>
                    </a:ext>
                  </a:extLst>
                </a:hlinkClick>
              </a:rPr>
              <a:t>https://docs.google.com/forms/d/e/1FAIpQLSdXAv4qZusE4O9aVvWJgCOJZtLxIur4PhxgV8GSufPioLI0ng/viewform</a:t>
            </a:r>
            <a:endParaRPr sz="1450">
              <a:solidFill>
                <a:schemeClr val="dk1"/>
              </a:solidFill>
            </a:endParaRPr>
          </a:p>
          <a:p>
            <a:pPr indent="0" lvl="0" marL="457200" rtl="0" algn="l">
              <a:spcBef>
                <a:spcPts val="0"/>
              </a:spcBef>
              <a:spcAft>
                <a:spcPts val="0"/>
              </a:spcAft>
              <a:buNone/>
            </a:pPr>
            <a:r>
              <a:t/>
            </a:r>
            <a:endParaRPr sz="1450">
              <a:solidFill>
                <a:schemeClr val="dk1"/>
              </a:solidFill>
            </a:endParaRPr>
          </a:p>
          <a:p>
            <a:pPr indent="0" lvl="0" marL="457200" rtl="0" algn="l">
              <a:spcBef>
                <a:spcPts val="0"/>
              </a:spcBef>
              <a:spcAft>
                <a:spcPts val="0"/>
              </a:spcAft>
              <a:buClr>
                <a:schemeClr val="dk1"/>
              </a:buClr>
              <a:buSzPts val="1100"/>
              <a:buFont typeface="Arial"/>
              <a:buNone/>
            </a:pPr>
            <a:r>
              <a:rPr lang="en" sz="1450">
                <a:solidFill>
                  <a:schemeClr val="dk1"/>
                </a:solidFill>
              </a:rPr>
              <a:t>Drive link:</a:t>
            </a:r>
            <a:endParaRPr sz="1450">
              <a:solidFill>
                <a:schemeClr val="dk1"/>
              </a:solidFill>
            </a:endParaRPr>
          </a:p>
          <a:p>
            <a:pPr indent="0" lvl="0" marL="457200" rtl="0" algn="l">
              <a:spcBef>
                <a:spcPts val="0"/>
              </a:spcBef>
              <a:spcAft>
                <a:spcPts val="0"/>
              </a:spcAft>
              <a:buClr>
                <a:schemeClr val="dk1"/>
              </a:buClr>
              <a:buSzPts val="1100"/>
              <a:buFont typeface="Arial"/>
              <a:buNone/>
            </a:pPr>
            <a:r>
              <a:rPr lang="en" sz="1450" u="sng">
                <a:solidFill>
                  <a:srgbClr val="0B5394"/>
                </a:solidFill>
                <a:hlinkClick r:id="rId5">
                  <a:extLst>
                    <a:ext uri="{A12FA001-AC4F-418D-AE19-62706E023703}">
                      <ahyp:hlinkClr val="tx"/>
                    </a:ext>
                  </a:extLst>
                </a:hlinkClick>
              </a:rPr>
              <a:t>https://drive.google.com/file/d/1cQHhT7Qg4RsrVUJq9CoBBfCGNedD2zhs/view?usp=sharing</a:t>
            </a:r>
            <a:endParaRPr sz="1300">
              <a:solidFill>
                <a:srgbClr val="0B5394"/>
              </a:solidFill>
            </a:endParaRPr>
          </a:p>
          <a:p>
            <a:pPr indent="0" lvl="0" marL="457200" rtl="0" algn="l">
              <a:spcBef>
                <a:spcPts val="0"/>
              </a:spcBef>
              <a:spcAft>
                <a:spcPts val="0"/>
              </a:spcAft>
              <a:buClr>
                <a:schemeClr val="dk1"/>
              </a:buClr>
              <a:buSzPts val="1100"/>
              <a:buFont typeface="Arial"/>
              <a:buNone/>
            </a:pPr>
            <a:r>
              <a:t/>
            </a:r>
            <a:endParaRPr sz="1100">
              <a:solidFill>
                <a:srgbClr val="0B5394"/>
              </a:solidFill>
            </a:endParaRPr>
          </a:p>
          <a:p>
            <a:pPr indent="0" lvl="0" marL="0" rtl="0" algn="l">
              <a:lnSpc>
                <a:spcPct val="218181"/>
              </a:lnSpc>
              <a:spcBef>
                <a:spcPts val="0"/>
              </a:spcBef>
              <a:spcAft>
                <a:spcPts val="0"/>
              </a:spcAft>
              <a:buNone/>
            </a:pPr>
            <a:r>
              <a:t/>
            </a:r>
            <a:endParaRPr b="1" sz="1500">
              <a:solidFill>
                <a:srgbClr val="292929"/>
              </a:solidFill>
              <a:highlight>
                <a:srgbClr val="FFFFFF"/>
              </a:highlight>
              <a:latin typeface="Georgia"/>
              <a:ea typeface="Georgia"/>
              <a:cs typeface="Georgia"/>
              <a:sym typeface="Georgi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